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8288000" cy="10287000"/>
  <p:notesSz cx="6858000" cy="9144000"/>
  <p:embeddedFontLst>
    <p:embeddedFont>
      <p:font typeface="Alike" panose="020B0604020202020204" charset="0"/>
      <p:regular r:id="rId30"/>
    </p:embeddedFont>
    <p:embeddedFont>
      <p:font typeface="Arial Bold" panose="020B0704020202020204" pitchFamily="34" charset="0"/>
      <p:regular r:id="rId31"/>
      <p:bold r:id="rId32"/>
    </p:embeddedFont>
    <p:embeddedFont>
      <p:font typeface="Canva Sans" panose="020B0604020202020204" charset="0"/>
      <p:regular r:id="rId33"/>
    </p:embeddedFont>
    <p:embeddedFont>
      <p:font typeface="Canva Sans Bold" panose="020B0604020202020204" charset="0"/>
      <p:regular r:id="rId34"/>
    </p:embeddedFont>
    <p:embeddedFont>
      <p:font typeface="Montserrat Bold" panose="020B0604020202020204" charset="0"/>
      <p:regular r:id="rId35"/>
    </p:embeddedFont>
    <p:embeddedFont>
      <p:font typeface="Open Sauce" panose="020B0604020202020204" charset="0"/>
      <p:regular r:id="rId36"/>
    </p:embeddedFont>
    <p:embeddedFont>
      <p:font typeface="Open Sauce Bold" panose="020B0604020202020204" charset="0"/>
      <p:regular r:id="rId37"/>
    </p:embeddedFont>
    <p:embeddedFont>
      <p:font typeface="Poppins" panose="00000500000000000000" pitchFamily="2" charset="0"/>
      <p:regular r:id="rId38"/>
    </p:embeddedFont>
    <p:embeddedFont>
      <p:font typeface="Poppins Bold" panose="020B0604020202020204" charset="0"/>
      <p:regular r:id="rId39"/>
    </p:embeddedFont>
    <p:embeddedFont>
      <p:font typeface="TT Hoves" panose="020B0604020202020204" charset="0"/>
      <p:regular r:id="rId40"/>
    </p:embeddedFont>
    <p:embeddedFont>
      <p:font typeface="TT Hoves Bold" panose="020B0604020202020204" charset="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9" d="100"/>
          <a:sy n="59" d="100"/>
        </p:scale>
        <p:origin x="898"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shyap Gajera" userId="29932bcb5dcfba7d" providerId="LiveId" clId="{100C2E06-6604-4DCA-9722-C03A757D8F1E}"/>
    <pc:docChg chg="modSld">
      <pc:chgData name="Kashyap Gajera" userId="29932bcb5dcfba7d" providerId="LiveId" clId="{100C2E06-6604-4DCA-9722-C03A757D8F1E}" dt="2025-09-02T17:02:01.916" v="25" actId="20577"/>
      <pc:docMkLst>
        <pc:docMk/>
      </pc:docMkLst>
      <pc:sldChg chg="modSp mod">
        <pc:chgData name="Kashyap Gajera" userId="29932bcb5dcfba7d" providerId="LiveId" clId="{100C2E06-6604-4DCA-9722-C03A757D8F1E}" dt="2025-09-02T17:02:01.916" v="25" actId="20577"/>
        <pc:sldMkLst>
          <pc:docMk/>
          <pc:sldMk cId="0" sldId="256"/>
        </pc:sldMkLst>
        <pc:spChg chg="mod">
          <ac:chgData name="Kashyap Gajera" userId="29932bcb5dcfba7d" providerId="LiveId" clId="{100C2E06-6604-4DCA-9722-C03A757D8F1E}" dt="2025-09-02T17:02:01.916" v="25" actId="20577"/>
          <ac:spMkLst>
            <pc:docMk/>
            <pc:sldMk cId="0" sldId="256"/>
            <ac:spMk id="26"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29.sv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sv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image" Target="../media/image35.png"/><Relationship Id="rId16"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18.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36.svg"/><Relationship Id="rId7" Type="http://schemas.openxmlformats.org/officeDocument/2006/relationships/image" Target="../media/image53.png"/><Relationship Id="rId12" Type="http://schemas.openxmlformats.org/officeDocument/2006/relationships/image" Target="../media/image58.png"/><Relationship Id="rId17" Type="http://schemas.openxmlformats.org/officeDocument/2006/relationships/image" Target="../media/image63.png"/><Relationship Id="rId2" Type="http://schemas.openxmlformats.org/officeDocument/2006/relationships/image" Target="../media/image35.png"/><Relationship Id="rId16"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image" Target="../media/image6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65.png"/><Relationship Id="rId7" Type="http://schemas.openxmlformats.org/officeDocument/2006/relationships/image" Target="../media/image9.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69.png"/><Relationship Id="rId4" Type="http://schemas.openxmlformats.org/officeDocument/2006/relationships/image" Target="../media/image66.png"/><Relationship Id="rId9" Type="http://schemas.openxmlformats.org/officeDocument/2006/relationships/image" Target="../media/image8.png"/></Relationships>
</file>

<file path=ppt/slides/_rels/slide21.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36.svg"/><Relationship Id="rId7" Type="http://schemas.openxmlformats.org/officeDocument/2006/relationships/image" Target="../media/image73.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75.png"/></Relationships>
</file>

<file path=ppt/slides/_rels/slide2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81.png"/></Relationships>
</file>

<file path=ppt/slides/_rels/slide2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85.png"/></Relationships>
</file>

<file path=ppt/slides/_rels/slide2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26.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27.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96.png"/><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28.xml.rels><?xml version="1.0" encoding="UTF-8" standalone="yes"?>
<Relationships xmlns="http://schemas.openxmlformats.org/package/2006/relationships"><Relationship Id="rId3" Type="http://schemas.openxmlformats.org/officeDocument/2006/relationships/image" Target="../media/image103.svg"/><Relationship Id="rId2" Type="http://schemas.openxmlformats.org/officeDocument/2006/relationships/image" Target="../media/image102.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jpeg"/><Relationship Id="rId5" Type="http://schemas.openxmlformats.org/officeDocument/2006/relationships/image" Target="../media/image29.sv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355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0497429" y="-4890072"/>
            <a:ext cx="13131091" cy="13131091"/>
          </a:xfrm>
          <a:custGeom>
            <a:avLst/>
            <a:gdLst/>
            <a:ahLst/>
            <a:cxnLst/>
            <a:rect l="l" t="t" r="r" b="b"/>
            <a:pathLst>
              <a:path w="13131091" h="13131091">
                <a:moveTo>
                  <a:pt x="0" y="0"/>
                </a:moveTo>
                <a:lnTo>
                  <a:pt x="13131091" y="0"/>
                </a:lnTo>
                <a:lnTo>
                  <a:pt x="13131091" y="13131090"/>
                </a:lnTo>
                <a:lnTo>
                  <a:pt x="0" y="13131090"/>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493035" y="-4375722"/>
            <a:ext cx="12102391" cy="1210239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843498" y="-2726185"/>
            <a:ext cx="8803317" cy="880331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440834" y="679099"/>
            <a:ext cx="4385302" cy="775403"/>
            <a:chOff x="0" y="0"/>
            <a:chExt cx="1200079" cy="212196"/>
          </a:xfrm>
        </p:grpSpPr>
        <p:sp>
          <p:nvSpPr>
            <p:cNvPr id="10" name="Freeform 10"/>
            <p:cNvSpPr/>
            <p:nvPr/>
          </p:nvSpPr>
          <p:spPr>
            <a:xfrm>
              <a:off x="0" y="0"/>
              <a:ext cx="1200079" cy="212196"/>
            </a:xfrm>
            <a:custGeom>
              <a:avLst/>
              <a:gdLst/>
              <a:ahLst/>
              <a:cxnLst/>
              <a:rect l="l" t="t" r="r" b="b"/>
              <a:pathLst>
                <a:path w="1200079" h="212196">
                  <a:moveTo>
                    <a:pt x="65321" y="0"/>
                  </a:moveTo>
                  <a:lnTo>
                    <a:pt x="1134758" y="0"/>
                  </a:lnTo>
                  <a:cubicBezTo>
                    <a:pt x="1152082" y="0"/>
                    <a:pt x="1168697" y="6882"/>
                    <a:pt x="1180947" y="19132"/>
                  </a:cubicBezTo>
                  <a:cubicBezTo>
                    <a:pt x="1193197" y="31382"/>
                    <a:pt x="1200079" y="47997"/>
                    <a:pt x="1200079" y="65321"/>
                  </a:cubicBezTo>
                  <a:lnTo>
                    <a:pt x="1200079" y="146876"/>
                  </a:lnTo>
                  <a:cubicBezTo>
                    <a:pt x="1200079" y="182951"/>
                    <a:pt x="1170834" y="212196"/>
                    <a:pt x="1134758" y="212196"/>
                  </a:cubicBezTo>
                  <a:lnTo>
                    <a:pt x="65321" y="212196"/>
                  </a:lnTo>
                  <a:cubicBezTo>
                    <a:pt x="29245" y="212196"/>
                    <a:pt x="0" y="182951"/>
                    <a:pt x="0" y="146876"/>
                  </a:cubicBezTo>
                  <a:lnTo>
                    <a:pt x="0" y="65321"/>
                  </a:lnTo>
                  <a:cubicBezTo>
                    <a:pt x="0" y="29245"/>
                    <a:pt x="29245" y="0"/>
                    <a:pt x="65321" y="0"/>
                  </a:cubicBezTo>
                  <a:close/>
                </a:path>
              </a:pathLst>
            </a:custGeom>
            <a:solidFill>
              <a:srgbClr val="361474"/>
            </a:solidFill>
          </p:spPr>
        </p:sp>
        <p:sp>
          <p:nvSpPr>
            <p:cNvPr id="11" name="TextBox 11"/>
            <p:cNvSpPr txBox="1"/>
            <p:nvPr/>
          </p:nvSpPr>
          <p:spPr>
            <a:xfrm>
              <a:off x="0" y="-28575"/>
              <a:ext cx="1200079" cy="240771"/>
            </a:xfrm>
            <a:prstGeom prst="rect">
              <a:avLst/>
            </a:prstGeom>
          </p:spPr>
          <p:txBody>
            <a:bodyPr lIns="50800" tIns="50800" rIns="50800" bIns="50800" rtlCol="0" anchor="ctr"/>
            <a:lstStyle/>
            <a:p>
              <a:pPr algn="ctr">
                <a:lnSpc>
                  <a:spcPts val="1960"/>
                </a:lnSpc>
              </a:pPr>
              <a:endParaRPr/>
            </a:p>
          </p:txBody>
        </p:sp>
      </p:grpSp>
      <p:sp>
        <p:nvSpPr>
          <p:cNvPr id="12" name="TextBox 12"/>
          <p:cNvSpPr txBox="1"/>
          <p:nvPr/>
        </p:nvSpPr>
        <p:spPr>
          <a:xfrm>
            <a:off x="90567" y="721363"/>
            <a:ext cx="3322500" cy="635000"/>
          </a:xfrm>
          <a:prstGeom prst="rect">
            <a:avLst/>
          </a:prstGeom>
        </p:spPr>
        <p:txBody>
          <a:bodyPr lIns="0" tIns="0" rIns="0" bIns="0" rtlCol="0" anchor="t">
            <a:spAutoFit/>
          </a:bodyPr>
          <a:lstStyle/>
          <a:p>
            <a:pPr algn="ctr">
              <a:lnSpc>
                <a:spcPts val="4900"/>
              </a:lnSpc>
            </a:pPr>
            <a:r>
              <a:rPr lang="en-US" sz="3500" b="1">
                <a:solidFill>
                  <a:srgbClr val="FFFFFF"/>
                </a:solidFill>
                <a:latin typeface="Poppins Bold"/>
                <a:ea typeface="Poppins Bold"/>
                <a:cs typeface="Poppins Bold"/>
                <a:sym typeface="Poppins Bold"/>
              </a:rPr>
              <a:t>FLIXIFY</a:t>
            </a:r>
          </a:p>
        </p:txBody>
      </p:sp>
      <p:grpSp>
        <p:nvGrpSpPr>
          <p:cNvPr id="13" name="Group 13"/>
          <p:cNvGrpSpPr>
            <a:grpSpLocks noChangeAspect="1"/>
          </p:cNvGrpSpPr>
          <p:nvPr/>
        </p:nvGrpSpPr>
        <p:grpSpPr>
          <a:xfrm>
            <a:off x="1604277" y="2038858"/>
            <a:ext cx="3907767" cy="7732188"/>
            <a:chOff x="0" y="0"/>
            <a:chExt cx="2620010" cy="5184140"/>
          </a:xfrm>
        </p:grpSpPr>
        <p:sp>
          <p:nvSpPr>
            <p:cNvPr id="14" name="Freeform 14"/>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5" name="Freeform 15"/>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4503" r="-4503"/>
              </a:stretch>
            </a:blipFill>
          </p:spPr>
        </p:sp>
        <p:sp>
          <p:nvSpPr>
            <p:cNvPr id="16" name="Freeform 16"/>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7" name="Freeform 17"/>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8" name="Freeform 18"/>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9" name="Freeform 19"/>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20" name="Freeform 20"/>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21" name="Freeform 21"/>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22" name="Freeform 22"/>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23" name="TextBox 23"/>
          <p:cNvSpPr txBox="1"/>
          <p:nvPr/>
        </p:nvSpPr>
        <p:spPr>
          <a:xfrm>
            <a:off x="9144000" y="2456233"/>
            <a:ext cx="8991481" cy="1495425"/>
          </a:xfrm>
          <a:prstGeom prst="rect">
            <a:avLst/>
          </a:prstGeom>
        </p:spPr>
        <p:txBody>
          <a:bodyPr lIns="0" tIns="0" rIns="0" bIns="0" rtlCol="0" anchor="t">
            <a:spAutoFit/>
          </a:bodyPr>
          <a:lstStyle/>
          <a:p>
            <a:pPr algn="just">
              <a:lnSpc>
                <a:spcPts val="11550"/>
              </a:lnSpc>
            </a:pPr>
            <a:r>
              <a:rPr lang="en-US" sz="10500">
                <a:solidFill>
                  <a:srgbClr val="361474"/>
                </a:solidFill>
                <a:latin typeface="Alike"/>
                <a:ea typeface="Alike"/>
                <a:cs typeface="Alike"/>
                <a:sym typeface="Alike"/>
              </a:rPr>
              <a:t>FLIXIFY</a:t>
            </a:r>
          </a:p>
        </p:txBody>
      </p:sp>
      <p:sp>
        <p:nvSpPr>
          <p:cNvPr id="24" name="TextBox 24"/>
          <p:cNvSpPr txBox="1"/>
          <p:nvPr/>
        </p:nvSpPr>
        <p:spPr>
          <a:xfrm>
            <a:off x="9144000" y="4237934"/>
            <a:ext cx="8991481" cy="502920"/>
          </a:xfrm>
          <a:prstGeom prst="rect">
            <a:avLst/>
          </a:prstGeom>
        </p:spPr>
        <p:txBody>
          <a:bodyPr lIns="0" tIns="0" rIns="0" bIns="0" rtlCol="0" anchor="t">
            <a:spAutoFit/>
          </a:bodyPr>
          <a:lstStyle/>
          <a:p>
            <a:pPr algn="just">
              <a:lnSpc>
                <a:spcPts val="3960"/>
              </a:lnSpc>
            </a:pPr>
            <a:r>
              <a:rPr lang="en-US" sz="3600">
                <a:solidFill>
                  <a:srgbClr val="361474"/>
                </a:solidFill>
                <a:latin typeface="Alike"/>
                <a:ea typeface="Alike"/>
                <a:cs typeface="Alike"/>
                <a:sym typeface="Alike"/>
              </a:rPr>
              <a:t>YOUR FUN, YOUR WAY</a:t>
            </a:r>
          </a:p>
        </p:txBody>
      </p:sp>
      <p:sp>
        <p:nvSpPr>
          <p:cNvPr id="25" name="TextBox 25"/>
          <p:cNvSpPr txBox="1"/>
          <p:nvPr/>
        </p:nvSpPr>
        <p:spPr>
          <a:xfrm>
            <a:off x="9144000" y="5191125"/>
            <a:ext cx="3581520" cy="712420"/>
          </a:xfrm>
          <a:prstGeom prst="rect">
            <a:avLst/>
          </a:prstGeom>
        </p:spPr>
        <p:txBody>
          <a:bodyPr lIns="0" tIns="0" rIns="0" bIns="0" rtlCol="0" anchor="t">
            <a:spAutoFit/>
          </a:bodyPr>
          <a:lstStyle/>
          <a:p>
            <a:pPr algn="just">
              <a:lnSpc>
                <a:spcPts val="5532"/>
              </a:lnSpc>
            </a:pPr>
            <a:r>
              <a:rPr lang="en-US" sz="5029">
                <a:solidFill>
                  <a:srgbClr val="361474"/>
                </a:solidFill>
                <a:latin typeface="Alike"/>
                <a:ea typeface="Alike"/>
                <a:cs typeface="Alike"/>
                <a:sym typeface="Alike"/>
              </a:rPr>
              <a:t>GROUP -20</a:t>
            </a:r>
          </a:p>
        </p:txBody>
      </p:sp>
      <p:sp>
        <p:nvSpPr>
          <p:cNvPr id="26" name="TextBox 26"/>
          <p:cNvSpPr txBox="1"/>
          <p:nvPr/>
        </p:nvSpPr>
        <p:spPr>
          <a:xfrm>
            <a:off x="9144000" y="7726668"/>
            <a:ext cx="8991481" cy="1026948"/>
          </a:xfrm>
          <a:prstGeom prst="rect">
            <a:avLst/>
          </a:prstGeom>
        </p:spPr>
        <p:txBody>
          <a:bodyPr lIns="0" tIns="0" rIns="0" bIns="0" rtlCol="0" anchor="t">
            <a:spAutoFit/>
          </a:bodyPr>
          <a:lstStyle/>
          <a:p>
            <a:pPr algn="just">
              <a:lnSpc>
                <a:spcPts val="3960"/>
              </a:lnSpc>
            </a:pPr>
            <a:r>
              <a:rPr lang="en-US" sz="3600" dirty="0">
                <a:solidFill>
                  <a:srgbClr val="361474"/>
                </a:solidFill>
                <a:latin typeface="Poppins"/>
                <a:ea typeface="Poppins"/>
                <a:cs typeface="Poppins"/>
                <a:sym typeface="Poppins"/>
              </a:rPr>
              <a:t>Kashyap Gajera - 202201324</a:t>
            </a:r>
          </a:p>
          <a:p>
            <a:pPr algn="just">
              <a:lnSpc>
                <a:spcPts val="3960"/>
              </a:lnSpc>
            </a:pPr>
            <a:r>
              <a:rPr lang="en-US" sz="3600" dirty="0">
                <a:solidFill>
                  <a:srgbClr val="361474"/>
                </a:solidFill>
                <a:latin typeface="Poppins"/>
                <a:ea typeface="Poppins"/>
                <a:cs typeface="Poppins"/>
                <a:sym typeface="Poppins"/>
              </a:rPr>
              <a:t>Harshit Prajapati   - 202201500</a:t>
            </a:r>
          </a:p>
        </p:txBody>
      </p:sp>
      <p:sp>
        <p:nvSpPr>
          <p:cNvPr id="27" name="TextBox 27"/>
          <p:cNvSpPr txBox="1"/>
          <p:nvPr/>
        </p:nvSpPr>
        <p:spPr>
          <a:xfrm>
            <a:off x="10805629" y="6841783"/>
            <a:ext cx="5668223" cy="638175"/>
          </a:xfrm>
          <a:prstGeom prst="rect">
            <a:avLst/>
          </a:prstGeom>
        </p:spPr>
        <p:txBody>
          <a:bodyPr lIns="0" tIns="0" rIns="0" bIns="0" rtlCol="0" anchor="t">
            <a:spAutoFit/>
          </a:bodyPr>
          <a:lstStyle/>
          <a:p>
            <a:pPr algn="just">
              <a:lnSpc>
                <a:spcPts val="4950"/>
              </a:lnSpc>
            </a:pPr>
            <a:r>
              <a:rPr lang="en-US" sz="4500" u="sng">
                <a:solidFill>
                  <a:srgbClr val="361474"/>
                </a:solidFill>
                <a:latin typeface="Alike"/>
                <a:ea typeface="Alike"/>
                <a:cs typeface="Alike"/>
                <a:sym typeface="Alike"/>
              </a:rPr>
              <a:t>Group Members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5047759" y="3749017"/>
            <a:ext cx="3240241" cy="6504134"/>
          </a:xfrm>
          <a:custGeom>
            <a:avLst/>
            <a:gdLst/>
            <a:ahLst/>
            <a:cxnLst/>
            <a:rect l="l" t="t" r="r" b="b"/>
            <a:pathLst>
              <a:path w="3240241" h="6504134">
                <a:moveTo>
                  <a:pt x="0" y="0"/>
                </a:moveTo>
                <a:lnTo>
                  <a:pt x="3240241" y="0"/>
                </a:lnTo>
                <a:lnTo>
                  <a:pt x="3240241" y="6504133"/>
                </a:lnTo>
                <a:lnTo>
                  <a:pt x="0" y="6504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4355646" y="-1448305"/>
            <a:ext cx="3932354" cy="13183610"/>
            <a:chOff x="0" y="0"/>
            <a:chExt cx="1035682" cy="3472227"/>
          </a:xfrm>
        </p:grpSpPr>
        <p:sp>
          <p:nvSpPr>
            <p:cNvPr id="4" name="Freeform 4"/>
            <p:cNvSpPr/>
            <p:nvPr/>
          </p:nvSpPr>
          <p:spPr>
            <a:xfrm>
              <a:off x="0" y="0"/>
              <a:ext cx="1035682" cy="3472226"/>
            </a:xfrm>
            <a:custGeom>
              <a:avLst/>
              <a:gdLst/>
              <a:ahLst/>
              <a:cxnLst/>
              <a:rect l="l" t="t" r="r" b="b"/>
              <a:pathLst>
                <a:path w="1035682" h="3472226">
                  <a:moveTo>
                    <a:pt x="0" y="0"/>
                  </a:moveTo>
                  <a:lnTo>
                    <a:pt x="1035682" y="0"/>
                  </a:lnTo>
                  <a:lnTo>
                    <a:pt x="1035682" y="3472226"/>
                  </a:lnTo>
                  <a:lnTo>
                    <a:pt x="0" y="3472226"/>
                  </a:lnTo>
                  <a:close/>
                </a:path>
              </a:pathLst>
            </a:custGeom>
            <a:solidFill>
              <a:srgbClr val="200C46"/>
            </a:solidFill>
          </p:spPr>
        </p:sp>
        <p:sp>
          <p:nvSpPr>
            <p:cNvPr id="5" name="TextBox 5"/>
            <p:cNvSpPr txBox="1"/>
            <p:nvPr/>
          </p:nvSpPr>
          <p:spPr>
            <a:xfrm>
              <a:off x="0" y="-19050"/>
              <a:ext cx="1035682" cy="3491277"/>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655869" y="-206115"/>
            <a:ext cx="4510336" cy="4510336"/>
          </a:xfrm>
          <a:custGeom>
            <a:avLst/>
            <a:gdLst/>
            <a:ahLst/>
            <a:cxnLst/>
            <a:rect l="l" t="t" r="r" b="b"/>
            <a:pathLst>
              <a:path w="4510336" h="4510336">
                <a:moveTo>
                  <a:pt x="0" y="0"/>
                </a:moveTo>
                <a:lnTo>
                  <a:pt x="4510336" y="0"/>
                </a:lnTo>
                <a:lnTo>
                  <a:pt x="4510336" y="4510337"/>
                </a:lnTo>
                <a:lnTo>
                  <a:pt x="0" y="451033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grpSp>
        <p:nvGrpSpPr>
          <p:cNvPr id="7" name="Group 7"/>
          <p:cNvGrpSpPr/>
          <p:nvPr/>
        </p:nvGrpSpPr>
        <p:grpSpPr>
          <a:xfrm>
            <a:off x="333320" y="1304448"/>
            <a:ext cx="47625" cy="1970849"/>
            <a:chOff x="0" y="0"/>
            <a:chExt cx="12543" cy="519071"/>
          </a:xfrm>
        </p:grpSpPr>
        <p:sp>
          <p:nvSpPr>
            <p:cNvPr id="8" name="Freeform 8"/>
            <p:cNvSpPr/>
            <p:nvPr/>
          </p:nvSpPr>
          <p:spPr>
            <a:xfrm>
              <a:off x="0" y="0"/>
              <a:ext cx="12543" cy="519071"/>
            </a:xfrm>
            <a:custGeom>
              <a:avLst/>
              <a:gdLst/>
              <a:ahLst/>
              <a:cxnLst/>
              <a:rect l="l" t="t" r="r" b="b"/>
              <a:pathLst>
                <a:path w="12543" h="519071">
                  <a:moveTo>
                    <a:pt x="0" y="0"/>
                  </a:moveTo>
                  <a:lnTo>
                    <a:pt x="12543" y="0"/>
                  </a:lnTo>
                  <a:lnTo>
                    <a:pt x="12543" y="519071"/>
                  </a:lnTo>
                  <a:lnTo>
                    <a:pt x="0" y="519071"/>
                  </a:lnTo>
                  <a:close/>
                </a:path>
              </a:pathLst>
            </a:custGeom>
            <a:solidFill>
              <a:srgbClr val="5E17EB"/>
            </a:solidFill>
            <a:ln cap="sq">
              <a:noFill/>
              <a:prstDash val="solid"/>
              <a:miter/>
            </a:ln>
          </p:spPr>
        </p:sp>
        <p:sp>
          <p:nvSpPr>
            <p:cNvPr id="9" name="TextBox 9"/>
            <p:cNvSpPr txBox="1"/>
            <p:nvPr/>
          </p:nvSpPr>
          <p:spPr>
            <a:xfrm>
              <a:off x="0" y="-19050"/>
              <a:ext cx="12543" cy="538121"/>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0" name="Group 10"/>
          <p:cNvGrpSpPr/>
          <p:nvPr/>
        </p:nvGrpSpPr>
        <p:grpSpPr>
          <a:xfrm>
            <a:off x="345226" y="3683429"/>
            <a:ext cx="47625" cy="1768192"/>
            <a:chOff x="0" y="0"/>
            <a:chExt cx="12543" cy="465697"/>
          </a:xfrm>
        </p:grpSpPr>
        <p:sp>
          <p:nvSpPr>
            <p:cNvPr id="11" name="Freeform 11"/>
            <p:cNvSpPr/>
            <p:nvPr/>
          </p:nvSpPr>
          <p:spPr>
            <a:xfrm>
              <a:off x="0" y="0"/>
              <a:ext cx="12543" cy="465697"/>
            </a:xfrm>
            <a:custGeom>
              <a:avLst/>
              <a:gdLst/>
              <a:ahLst/>
              <a:cxnLst/>
              <a:rect l="l" t="t" r="r" b="b"/>
              <a:pathLst>
                <a:path w="12543" h="465697">
                  <a:moveTo>
                    <a:pt x="0" y="0"/>
                  </a:moveTo>
                  <a:lnTo>
                    <a:pt x="12543" y="0"/>
                  </a:lnTo>
                  <a:lnTo>
                    <a:pt x="12543" y="465697"/>
                  </a:lnTo>
                  <a:lnTo>
                    <a:pt x="0" y="465697"/>
                  </a:lnTo>
                  <a:close/>
                </a:path>
              </a:pathLst>
            </a:custGeom>
            <a:solidFill>
              <a:srgbClr val="5E17EB"/>
            </a:solidFill>
            <a:ln cap="sq">
              <a:noFill/>
              <a:prstDash val="solid"/>
              <a:miter/>
            </a:ln>
          </p:spPr>
        </p:sp>
        <p:sp>
          <p:nvSpPr>
            <p:cNvPr id="12" name="TextBox 12"/>
            <p:cNvSpPr txBox="1"/>
            <p:nvPr/>
          </p:nvSpPr>
          <p:spPr>
            <a:xfrm>
              <a:off x="0" y="-19050"/>
              <a:ext cx="12543" cy="48474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3" name="Group 13"/>
          <p:cNvGrpSpPr/>
          <p:nvPr/>
        </p:nvGrpSpPr>
        <p:grpSpPr>
          <a:xfrm>
            <a:off x="333320" y="5826554"/>
            <a:ext cx="47625" cy="1389980"/>
            <a:chOff x="0" y="0"/>
            <a:chExt cx="12543" cy="366085"/>
          </a:xfrm>
        </p:grpSpPr>
        <p:sp>
          <p:nvSpPr>
            <p:cNvPr id="14" name="Freeform 14"/>
            <p:cNvSpPr/>
            <p:nvPr/>
          </p:nvSpPr>
          <p:spPr>
            <a:xfrm>
              <a:off x="0" y="0"/>
              <a:ext cx="12543" cy="366085"/>
            </a:xfrm>
            <a:custGeom>
              <a:avLst/>
              <a:gdLst/>
              <a:ahLst/>
              <a:cxnLst/>
              <a:rect l="l" t="t" r="r" b="b"/>
              <a:pathLst>
                <a:path w="12543" h="366085">
                  <a:moveTo>
                    <a:pt x="0" y="0"/>
                  </a:moveTo>
                  <a:lnTo>
                    <a:pt x="12543" y="0"/>
                  </a:lnTo>
                  <a:lnTo>
                    <a:pt x="12543" y="366085"/>
                  </a:lnTo>
                  <a:lnTo>
                    <a:pt x="0" y="366085"/>
                  </a:lnTo>
                  <a:close/>
                </a:path>
              </a:pathLst>
            </a:custGeom>
            <a:solidFill>
              <a:srgbClr val="5E17EB"/>
            </a:solidFill>
            <a:ln cap="sq">
              <a:noFill/>
              <a:prstDash val="solid"/>
              <a:miter/>
            </a:ln>
          </p:spPr>
        </p:sp>
        <p:sp>
          <p:nvSpPr>
            <p:cNvPr id="15" name="TextBox 15"/>
            <p:cNvSpPr txBox="1"/>
            <p:nvPr/>
          </p:nvSpPr>
          <p:spPr>
            <a:xfrm>
              <a:off x="0" y="-19050"/>
              <a:ext cx="12543" cy="38513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6" name="Group 16"/>
          <p:cNvGrpSpPr/>
          <p:nvPr/>
        </p:nvGrpSpPr>
        <p:grpSpPr>
          <a:xfrm>
            <a:off x="333320" y="7617254"/>
            <a:ext cx="47625" cy="1748470"/>
            <a:chOff x="0" y="0"/>
            <a:chExt cx="12543" cy="460502"/>
          </a:xfrm>
        </p:grpSpPr>
        <p:sp>
          <p:nvSpPr>
            <p:cNvPr id="17" name="Freeform 17"/>
            <p:cNvSpPr/>
            <p:nvPr/>
          </p:nvSpPr>
          <p:spPr>
            <a:xfrm>
              <a:off x="0" y="0"/>
              <a:ext cx="12543" cy="460502"/>
            </a:xfrm>
            <a:custGeom>
              <a:avLst/>
              <a:gdLst/>
              <a:ahLst/>
              <a:cxnLst/>
              <a:rect l="l" t="t" r="r" b="b"/>
              <a:pathLst>
                <a:path w="12543" h="460502">
                  <a:moveTo>
                    <a:pt x="0" y="0"/>
                  </a:moveTo>
                  <a:lnTo>
                    <a:pt x="12543" y="0"/>
                  </a:lnTo>
                  <a:lnTo>
                    <a:pt x="12543" y="460502"/>
                  </a:lnTo>
                  <a:lnTo>
                    <a:pt x="0" y="460502"/>
                  </a:lnTo>
                  <a:close/>
                </a:path>
              </a:pathLst>
            </a:custGeom>
            <a:solidFill>
              <a:srgbClr val="5E17EB"/>
            </a:solidFill>
            <a:ln cap="sq">
              <a:noFill/>
              <a:prstDash val="solid"/>
              <a:miter/>
            </a:ln>
          </p:spPr>
        </p:sp>
        <p:sp>
          <p:nvSpPr>
            <p:cNvPr id="18" name="TextBox 18"/>
            <p:cNvSpPr txBox="1"/>
            <p:nvPr/>
          </p:nvSpPr>
          <p:spPr>
            <a:xfrm>
              <a:off x="0" y="-19050"/>
              <a:ext cx="12543" cy="479552"/>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9" name="Group 19"/>
          <p:cNvGrpSpPr/>
          <p:nvPr/>
        </p:nvGrpSpPr>
        <p:grpSpPr>
          <a:xfrm>
            <a:off x="6714881" y="7617254"/>
            <a:ext cx="47625" cy="1408735"/>
            <a:chOff x="0" y="0"/>
            <a:chExt cx="19883" cy="588142"/>
          </a:xfrm>
        </p:grpSpPr>
        <p:sp>
          <p:nvSpPr>
            <p:cNvPr id="20" name="Freeform 20"/>
            <p:cNvSpPr/>
            <p:nvPr/>
          </p:nvSpPr>
          <p:spPr>
            <a:xfrm>
              <a:off x="0" y="0"/>
              <a:ext cx="19883" cy="588142"/>
            </a:xfrm>
            <a:custGeom>
              <a:avLst/>
              <a:gdLst/>
              <a:ahLst/>
              <a:cxnLst/>
              <a:rect l="l" t="t" r="r" b="b"/>
              <a:pathLst>
                <a:path w="19883" h="588142">
                  <a:moveTo>
                    <a:pt x="0" y="0"/>
                  </a:moveTo>
                  <a:lnTo>
                    <a:pt x="19883" y="0"/>
                  </a:lnTo>
                  <a:lnTo>
                    <a:pt x="19883" y="588142"/>
                  </a:lnTo>
                  <a:lnTo>
                    <a:pt x="0" y="588142"/>
                  </a:lnTo>
                  <a:close/>
                </a:path>
              </a:pathLst>
            </a:custGeom>
            <a:solidFill>
              <a:srgbClr val="5E17EB"/>
            </a:solidFill>
            <a:ln cap="sq">
              <a:noFill/>
              <a:prstDash val="solid"/>
              <a:miter/>
            </a:ln>
          </p:spPr>
        </p:sp>
        <p:sp>
          <p:nvSpPr>
            <p:cNvPr id="21" name="TextBox 21"/>
            <p:cNvSpPr txBox="1"/>
            <p:nvPr/>
          </p:nvSpPr>
          <p:spPr>
            <a:xfrm>
              <a:off x="0" y="-19050"/>
              <a:ext cx="19883" cy="607192"/>
            </a:xfrm>
            <a:prstGeom prst="rect">
              <a:avLst/>
            </a:prstGeom>
          </p:spPr>
          <p:txBody>
            <a:bodyPr lIns="32047" tIns="32047" rIns="32047" bIns="32047" rtlCol="0" anchor="ctr"/>
            <a:lstStyle/>
            <a:p>
              <a:pPr marL="0" lvl="0" indent="0" algn="ctr">
                <a:lnSpc>
                  <a:spcPts val="2859"/>
                </a:lnSpc>
                <a:spcBef>
                  <a:spcPct val="0"/>
                </a:spcBef>
              </a:pPr>
              <a:endParaRPr/>
            </a:p>
          </p:txBody>
        </p:sp>
      </p:grpSp>
      <p:grpSp>
        <p:nvGrpSpPr>
          <p:cNvPr id="22" name="Group 22"/>
          <p:cNvGrpSpPr/>
          <p:nvPr/>
        </p:nvGrpSpPr>
        <p:grpSpPr>
          <a:xfrm>
            <a:off x="6667256" y="3683429"/>
            <a:ext cx="47625" cy="3159254"/>
            <a:chOff x="0" y="0"/>
            <a:chExt cx="12543" cy="832067"/>
          </a:xfrm>
        </p:grpSpPr>
        <p:sp>
          <p:nvSpPr>
            <p:cNvPr id="23" name="Freeform 23"/>
            <p:cNvSpPr/>
            <p:nvPr/>
          </p:nvSpPr>
          <p:spPr>
            <a:xfrm>
              <a:off x="0" y="0"/>
              <a:ext cx="12543" cy="832067"/>
            </a:xfrm>
            <a:custGeom>
              <a:avLst/>
              <a:gdLst/>
              <a:ahLst/>
              <a:cxnLst/>
              <a:rect l="l" t="t" r="r" b="b"/>
              <a:pathLst>
                <a:path w="12543" h="832067">
                  <a:moveTo>
                    <a:pt x="0" y="0"/>
                  </a:moveTo>
                  <a:lnTo>
                    <a:pt x="12543" y="0"/>
                  </a:lnTo>
                  <a:lnTo>
                    <a:pt x="12543" y="832067"/>
                  </a:lnTo>
                  <a:lnTo>
                    <a:pt x="0" y="832067"/>
                  </a:lnTo>
                  <a:close/>
                </a:path>
              </a:pathLst>
            </a:custGeom>
            <a:solidFill>
              <a:srgbClr val="5E17EB"/>
            </a:solidFill>
            <a:ln cap="sq">
              <a:noFill/>
              <a:prstDash val="solid"/>
              <a:miter/>
            </a:ln>
          </p:spPr>
        </p:sp>
        <p:sp>
          <p:nvSpPr>
            <p:cNvPr id="24" name="TextBox 24"/>
            <p:cNvSpPr txBox="1"/>
            <p:nvPr/>
          </p:nvSpPr>
          <p:spPr>
            <a:xfrm>
              <a:off x="0" y="-19050"/>
              <a:ext cx="12543" cy="851117"/>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25" name="Freeform 25"/>
          <p:cNvSpPr/>
          <p:nvPr/>
        </p:nvSpPr>
        <p:spPr>
          <a:xfrm>
            <a:off x="14117521" y="186519"/>
            <a:ext cx="3634478" cy="3747777"/>
          </a:xfrm>
          <a:custGeom>
            <a:avLst/>
            <a:gdLst/>
            <a:ahLst/>
            <a:cxnLst/>
            <a:rect l="l" t="t" r="r" b="b"/>
            <a:pathLst>
              <a:path w="3634478" h="3747777">
                <a:moveTo>
                  <a:pt x="0" y="0"/>
                </a:moveTo>
                <a:lnTo>
                  <a:pt x="3634478" y="0"/>
                </a:lnTo>
                <a:lnTo>
                  <a:pt x="3634478" y="3747777"/>
                </a:lnTo>
                <a:lnTo>
                  <a:pt x="0" y="3747777"/>
                </a:lnTo>
                <a:lnTo>
                  <a:pt x="0" y="0"/>
                </a:lnTo>
                <a:close/>
              </a:path>
            </a:pathLst>
          </a:custGeom>
          <a:blipFill>
            <a:blip r:embed="rId6"/>
            <a:stretch>
              <a:fillRect l="-1539" r="-233" b="-8906"/>
            </a:stretch>
          </a:blipFill>
          <a:ln cap="rnd">
            <a:noFill/>
            <a:prstDash val="solid"/>
            <a:round/>
          </a:ln>
        </p:spPr>
      </p:sp>
      <p:sp>
        <p:nvSpPr>
          <p:cNvPr id="26" name="TextBox 26"/>
          <p:cNvSpPr txBox="1"/>
          <p:nvPr/>
        </p:nvSpPr>
        <p:spPr>
          <a:xfrm>
            <a:off x="3802875" y="401211"/>
            <a:ext cx="5824011" cy="627489"/>
          </a:xfrm>
          <a:prstGeom prst="rect">
            <a:avLst/>
          </a:prstGeom>
        </p:spPr>
        <p:txBody>
          <a:bodyPr lIns="0" tIns="0" rIns="0" bIns="0" rtlCol="0" anchor="t">
            <a:spAutoFit/>
          </a:bodyPr>
          <a:lstStyle/>
          <a:p>
            <a:pPr algn="ctr">
              <a:lnSpc>
                <a:spcPts val="4959"/>
              </a:lnSpc>
            </a:pPr>
            <a:r>
              <a:rPr lang="en-US" sz="4312" b="1" spc="-86">
                <a:solidFill>
                  <a:srgbClr val="361474"/>
                </a:solidFill>
                <a:latin typeface="Open Sauce Bold"/>
                <a:ea typeface="Open Sauce Bold"/>
                <a:cs typeface="Open Sauce Bold"/>
                <a:sym typeface="Open Sauce Bold"/>
              </a:rPr>
              <a:t>Female User Persona</a:t>
            </a:r>
          </a:p>
        </p:txBody>
      </p:sp>
      <p:sp>
        <p:nvSpPr>
          <p:cNvPr id="27" name="TextBox 27"/>
          <p:cNvSpPr txBox="1"/>
          <p:nvPr/>
        </p:nvSpPr>
        <p:spPr>
          <a:xfrm>
            <a:off x="14658214" y="4427344"/>
            <a:ext cx="2789111" cy="467995"/>
          </a:xfrm>
          <a:prstGeom prst="rect">
            <a:avLst/>
          </a:prstGeom>
        </p:spPr>
        <p:txBody>
          <a:bodyPr lIns="0" tIns="0" rIns="0" bIns="0" rtlCol="0" anchor="t">
            <a:spAutoFit/>
          </a:bodyPr>
          <a:lstStyle/>
          <a:p>
            <a:pPr algn="l">
              <a:lnSpc>
                <a:spcPts val="3770"/>
              </a:lnSpc>
              <a:spcBef>
                <a:spcPct val="0"/>
              </a:spcBef>
            </a:pPr>
            <a:r>
              <a:rPr lang="en-US" sz="2900" b="1">
                <a:solidFill>
                  <a:srgbClr val="FDFBFB"/>
                </a:solidFill>
                <a:latin typeface="Open Sauce Bold"/>
                <a:ea typeface="Open Sauce Bold"/>
                <a:cs typeface="Open Sauce Bold"/>
                <a:sym typeface="Open Sauce Bold"/>
              </a:rPr>
              <a:t>Khushi Mehta</a:t>
            </a:r>
          </a:p>
        </p:txBody>
      </p:sp>
      <p:sp>
        <p:nvSpPr>
          <p:cNvPr id="28" name="TextBox 28"/>
          <p:cNvSpPr txBox="1"/>
          <p:nvPr/>
        </p:nvSpPr>
        <p:spPr>
          <a:xfrm>
            <a:off x="14658214" y="4983592"/>
            <a:ext cx="1416487" cy="467995"/>
          </a:xfrm>
          <a:prstGeom prst="rect">
            <a:avLst/>
          </a:prstGeom>
        </p:spPr>
        <p:txBody>
          <a:bodyPr lIns="0" tIns="0" rIns="0" bIns="0" rtlCol="0" anchor="t">
            <a:spAutoFit/>
          </a:bodyPr>
          <a:lstStyle/>
          <a:p>
            <a:pPr algn="l">
              <a:lnSpc>
                <a:spcPts val="3770"/>
              </a:lnSpc>
              <a:spcBef>
                <a:spcPct val="0"/>
              </a:spcBef>
            </a:pPr>
            <a:r>
              <a:rPr lang="en-US" sz="2900" b="1">
                <a:solidFill>
                  <a:srgbClr val="FDFBFB"/>
                </a:solidFill>
                <a:latin typeface="Open Sauce Bold"/>
                <a:ea typeface="Open Sauce Bold"/>
                <a:cs typeface="Open Sauce Bold"/>
                <a:sym typeface="Open Sauce Bold"/>
              </a:rPr>
              <a:t>Age  28</a:t>
            </a:r>
          </a:p>
        </p:txBody>
      </p:sp>
      <p:sp>
        <p:nvSpPr>
          <p:cNvPr id="29" name="TextBox 29"/>
          <p:cNvSpPr txBox="1"/>
          <p:nvPr/>
        </p:nvSpPr>
        <p:spPr>
          <a:xfrm>
            <a:off x="14658214" y="5575412"/>
            <a:ext cx="3768209" cy="1270777"/>
          </a:xfrm>
          <a:prstGeom prst="rect">
            <a:avLst/>
          </a:prstGeom>
        </p:spPr>
        <p:txBody>
          <a:bodyPr lIns="0" tIns="0" rIns="0" bIns="0" rtlCol="0" anchor="t">
            <a:spAutoFit/>
          </a:bodyPr>
          <a:lstStyle/>
          <a:p>
            <a:pPr algn="ctr">
              <a:lnSpc>
                <a:spcPts val="3770"/>
              </a:lnSpc>
            </a:pPr>
            <a:r>
              <a:rPr lang="en-US" sz="2900" b="1">
                <a:solidFill>
                  <a:srgbClr val="FDFBFB"/>
                </a:solidFill>
                <a:latin typeface="Open Sauce Bold"/>
                <a:ea typeface="Open Sauce Bold"/>
                <a:cs typeface="Open Sauce Bold"/>
                <a:sym typeface="Open Sauce Bold"/>
              </a:rPr>
              <a:t>Marketing Manager  </a:t>
            </a:r>
          </a:p>
          <a:p>
            <a:pPr algn="ctr">
              <a:lnSpc>
                <a:spcPts val="3220"/>
              </a:lnSpc>
            </a:pPr>
            <a:endParaRPr lang="en-US" sz="2900" b="1">
              <a:solidFill>
                <a:srgbClr val="FDFBFB"/>
              </a:solidFill>
              <a:latin typeface="Open Sauce Bold"/>
              <a:ea typeface="Open Sauce Bold"/>
              <a:cs typeface="Open Sauce Bold"/>
              <a:sym typeface="Open Sauce Bold"/>
            </a:endParaRPr>
          </a:p>
          <a:p>
            <a:pPr algn="ctr">
              <a:lnSpc>
                <a:spcPts val="3220"/>
              </a:lnSpc>
              <a:spcBef>
                <a:spcPct val="0"/>
              </a:spcBef>
            </a:pPr>
            <a:endParaRPr lang="en-US" sz="2900" b="1">
              <a:solidFill>
                <a:srgbClr val="FDFBFB"/>
              </a:solidFill>
              <a:latin typeface="Open Sauce Bold"/>
              <a:ea typeface="Open Sauce Bold"/>
              <a:cs typeface="Open Sauce Bold"/>
              <a:sym typeface="Open Sauce Bold"/>
            </a:endParaRPr>
          </a:p>
        </p:txBody>
      </p:sp>
      <p:sp>
        <p:nvSpPr>
          <p:cNvPr id="30" name="TextBox 30"/>
          <p:cNvSpPr txBox="1"/>
          <p:nvPr/>
        </p:nvSpPr>
        <p:spPr>
          <a:xfrm>
            <a:off x="14658214" y="6276548"/>
            <a:ext cx="2521982" cy="944245"/>
          </a:xfrm>
          <a:prstGeom prst="rect">
            <a:avLst/>
          </a:prstGeom>
        </p:spPr>
        <p:txBody>
          <a:bodyPr lIns="0" tIns="0" rIns="0" bIns="0" rtlCol="0" anchor="t">
            <a:spAutoFit/>
          </a:bodyPr>
          <a:lstStyle/>
          <a:p>
            <a:pPr algn="l">
              <a:lnSpc>
                <a:spcPts val="3770"/>
              </a:lnSpc>
            </a:pPr>
            <a:r>
              <a:rPr lang="en-US" sz="2900" b="1">
                <a:solidFill>
                  <a:srgbClr val="FDFBFB"/>
                </a:solidFill>
                <a:latin typeface="Open Sauce Bold"/>
                <a:ea typeface="Open Sauce Bold"/>
                <a:cs typeface="Open Sauce Bold"/>
                <a:sym typeface="Open Sauce Bold"/>
              </a:rPr>
              <a:t>Surat, Gujarat</a:t>
            </a:r>
          </a:p>
          <a:p>
            <a:pPr algn="l">
              <a:lnSpc>
                <a:spcPts val="3770"/>
              </a:lnSpc>
              <a:spcBef>
                <a:spcPct val="0"/>
              </a:spcBef>
            </a:pPr>
            <a:endParaRPr lang="en-US" sz="2900" b="1">
              <a:solidFill>
                <a:srgbClr val="FDFBFB"/>
              </a:solidFill>
              <a:latin typeface="Open Sauce Bold"/>
              <a:ea typeface="Open Sauce Bold"/>
              <a:cs typeface="Open Sauce Bold"/>
              <a:sym typeface="Open Sauce Bold"/>
            </a:endParaRPr>
          </a:p>
        </p:txBody>
      </p:sp>
      <p:sp>
        <p:nvSpPr>
          <p:cNvPr id="31" name="TextBox 31"/>
          <p:cNvSpPr txBox="1"/>
          <p:nvPr/>
        </p:nvSpPr>
        <p:spPr>
          <a:xfrm>
            <a:off x="622229" y="1868772"/>
            <a:ext cx="11486791" cy="1054100"/>
          </a:xfrm>
          <a:prstGeom prst="rect">
            <a:avLst/>
          </a:prstGeom>
        </p:spPr>
        <p:txBody>
          <a:bodyPr lIns="0" tIns="0" rIns="0" bIns="0" rtlCol="0" anchor="t">
            <a:spAutoFit/>
          </a:bodyPr>
          <a:lstStyle/>
          <a:p>
            <a:pPr algn="just">
              <a:lnSpc>
                <a:spcPts val="2800"/>
              </a:lnSpc>
            </a:pPr>
            <a:r>
              <a:rPr lang="en-US" sz="2000" spc="-40">
                <a:solidFill>
                  <a:srgbClr val="361474"/>
                </a:solidFill>
                <a:latin typeface="Open Sauce"/>
                <a:ea typeface="Open Sauce"/>
                <a:cs typeface="Open Sauce"/>
                <a:sym typeface="Open Sauce"/>
              </a:rPr>
              <a:t>Khushi is a busy professional who enjoys watching movies and TV series in her downtime. She values personalized recommendations and often uses entertainment apps to relax after a long day. She prefers apps that are easy to navigate and offer a wide variety of content.</a:t>
            </a:r>
          </a:p>
        </p:txBody>
      </p:sp>
      <p:sp>
        <p:nvSpPr>
          <p:cNvPr id="32" name="TextBox 32"/>
          <p:cNvSpPr txBox="1"/>
          <p:nvPr/>
        </p:nvSpPr>
        <p:spPr>
          <a:xfrm>
            <a:off x="622229" y="1313973"/>
            <a:ext cx="4397963" cy="368300"/>
          </a:xfrm>
          <a:prstGeom prst="rect">
            <a:avLst/>
          </a:prstGeom>
        </p:spPr>
        <p:txBody>
          <a:bodyPr lIns="0" tIns="0" rIns="0" bIns="0" rtlCol="0" anchor="t">
            <a:spAutoFit/>
          </a:bodyPr>
          <a:lstStyle/>
          <a:p>
            <a:pPr algn="l">
              <a:lnSpc>
                <a:spcPts val="2874"/>
              </a:lnSpc>
            </a:pPr>
            <a:r>
              <a:rPr lang="en-US" sz="2499" b="1" spc="-49">
                <a:solidFill>
                  <a:srgbClr val="361474"/>
                </a:solidFill>
                <a:latin typeface="Open Sauce Bold"/>
                <a:ea typeface="Open Sauce Bold"/>
                <a:cs typeface="Open Sauce Bold"/>
                <a:sym typeface="Open Sauce Bold"/>
              </a:rPr>
              <a:t>DESCRIPTION</a:t>
            </a:r>
          </a:p>
        </p:txBody>
      </p:sp>
      <p:sp>
        <p:nvSpPr>
          <p:cNvPr id="33" name="TextBox 33"/>
          <p:cNvSpPr txBox="1"/>
          <p:nvPr/>
        </p:nvSpPr>
        <p:spPr>
          <a:xfrm>
            <a:off x="534868" y="3635804"/>
            <a:ext cx="5375404" cy="2543175"/>
          </a:xfrm>
          <a:prstGeom prst="rect">
            <a:avLst/>
          </a:prstGeom>
        </p:spPr>
        <p:txBody>
          <a:bodyPr lIns="0" tIns="0" rIns="0" bIns="0" rtlCol="0" anchor="t">
            <a:spAutoFit/>
          </a:bodyPr>
          <a:lstStyle/>
          <a:p>
            <a:pPr algn="just">
              <a:lnSpc>
                <a:spcPts val="3499"/>
              </a:lnSpc>
            </a:pPr>
            <a:r>
              <a:rPr lang="en-US" sz="2499" b="1" spc="-49">
                <a:solidFill>
                  <a:srgbClr val="361474"/>
                </a:solidFill>
                <a:latin typeface="Open Sauce Bold"/>
                <a:ea typeface="Open Sauce Bold"/>
                <a:cs typeface="Open Sauce Bold"/>
                <a:sym typeface="Open Sauce Bold"/>
              </a:rPr>
              <a:t>GOALS</a:t>
            </a:r>
          </a:p>
          <a:p>
            <a:pPr algn="just">
              <a:lnSpc>
                <a:spcPts val="2800"/>
              </a:lnSpc>
            </a:pPr>
            <a:r>
              <a:rPr lang="en-US" sz="2000" spc="-40">
                <a:solidFill>
                  <a:srgbClr val="361474"/>
                </a:solidFill>
                <a:latin typeface="Open Sauce"/>
                <a:ea typeface="Open Sauce"/>
                <a:cs typeface="Open Sauce"/>
                <a:sym typeface="Open Sauce"/>
              </a:rPr>
              <a:t>Wants an app that offers personalized content suggestions  </a:t>
            </a:r>
          </a:p>
          <a:p>
            <a:pPr algn="just">
              <a:lnSpc>
                <a:spcPts val="2800"/>
              </a:lnSpc>
            </a:pPr>
            <a:r>
              <a:rPr lang="en-US" sz="2000" spc="-40">
                <a:solidFill>
                  <a:srgbClr val="361474"/>
                </a:solidFill>
                <a:latin typeface="Open Sauce"/>
                <a:ea typeface="Open Sauce"/>
                <a:cs typeface="Open Sauce"/>
                <a:sym typeface="Open Sauce"/>
              </a:rPr>
              <a:t>Prefers apps with a clean and attractive design  </a:t>
            </a:r>
          </a:p>
          <a:p>
            <a:pPr algn="just">
              <a:lnSpc>
                <a:spcPts val="2800"/>
              </a:lnSpc>
            </a:pPr>
            <a:endParaRPr lang="en-US" sz="2000" spc="-40">
              <a:solidFill>
                <a:srgbClr val="361474"/>
              </a:solidFill>
              <a:latin typeface="Open Sauce"/>
              <a:ea typeface="Open Sauce"/>
              <a:cs typeface="Open Sauce"/>
              <a:sym typeface="Open Sauce"/>
            </a:endParaRPr>
          </a:p>
          <a:p>
            <a:pPr algn="just">
              <a:lnSpc>
                <a:spcPts val="2800"/>
              </a:lnSpc>
            </a:pPr>
            <a:endParaRPr lang="en-US" sz="2000" spc="-40">
              <a:solidFill>
                <a:srgbClr val="361474"/>
              </a:solidFill>
              <a:latin typeface="Open Sauce"/>
              <a:ea typeface="Open Sauce"/>
              <a:cs typeface="Open Sauce"/>
              <a:sym typeface="Open Sauce"/>
            </a:endParaRPr>
          </a:p>
        </p:txBody>
      </p:sp>
      <p:sp>
        <p:nvSpPr>
          <p:cNvPr id="34" name="TextBox 34"/>
          <p:cNvSpPr txBox="1"/>
          <p:nvPr/>
        </p:nvSpPr>
        <p:spPr>
          <a:xfrm>
            <a:off x="546775" y="5778929"/>
            <a:ext cx="5375404" cy="1838325"/>
          </a:xfrm>
          <a:prstGeom prst="rect">
            <a:avLst/>
          </a:prstGeom>
        </p:spPr>
        <p:txBody>
          <a:bodyPr lIns="0" tIns="0" rIns="0" bIns="0" rtlCol="0" anchor="t">
            <a:spAutoFit/>
          </a:bodyPr>
          <a:lstStyle/>
          <a:p>
            <a:pPr algn="just">
              <a:lnSpc>
                <a:spcPts val="3499"/>
              </a:lnSpc>
            </a:pPr>
            <a:r>
              <a:rPr lang="en-US" sz="2499" b="1" spc="-49">
                <a:solidFill>
                  <a:srgbClr val="361474"/>
                </a:solidFill>
                <a:latin typeface="Open Sauce Bold"/>
                <a:ea typeface="Open Sauce Bold"/>
                <a:cs typeface="Open Sauce Bold"/>
                <a:sym typeface="Open Sauce Bold"/>
              </a:rPr>
              <a:t>FRUSTRATIONS</a:t>
            </a:r>
          </a:p>
          <a:p>
            <a:pPr algn="just">
              <a:lnSpc>
                <a:spcPts val="2800"/>
              </a:lnSpc>
            </a:pPr>
            <a:r>
              <a:rPr lang="en-US" sz="2000" spc="-40">
                <a:solidFill>
                  <a:srgbClr val="361474"/>
                </a:solidFill>
                <a:latin typeface="Open Sauce"/>
                <a:ea typeface="Open Sauce"/>
                <a:cs typeface="Open Sauce"/>
                <a:sym typeface="Open Sauce"/>
              </a:rPr>
              <a:t>Dislikes too many ads in the app </a:t>
            </a:r>
          </a:p>
          <a:p>
            <a:pPr algn="just">
              <a:lnSpc>
                <a:spcPts val="2800"/>
              </a:lnSpc>
            </a:pPr>
            <a:r>
              <a:rPr lang="en-US" sz="2000" spc="-40">
                <a:solidFill>
                  <a:srgbClr val="361474"/>
                </a:solidFill>
                <a:latin typeface="Open Sauce"/>
                <a:ea typeface="Open Sauce"/>
                <a:cs typeface="Open Sauce"/>
                <a:sym typeface="Open Sauce"/>
              </a:rPr>
              <a:t>Finds it hard to search for specific content sometimes</a:t>
            </a:r>
          </a:p>
          <a:p>
            <a:pPr algn="just">
              <a:lnSpc>
                <a:spcPts val="2800"/>
              </a:lnSpc>
            </a:pPr>
            <a:endParaRPr lang="en-US" sz="2000" spc="-40">
              <a:solidFill>
                <a:srgbClr val="361474"/>
              </a:solidFill>
              <a:latin typeface="Open Sauce"/>
              <a:ea typeface="Open Sauce"/>
              <a:cs typeface="Open Sauce"/>
              <a:sym typeface="Open Sauce"/>
            </a:endParaRPr>
          </a:p>
        </p:txBody>
      </p:sp>
      <p:sp>
        <p:nvSpPr>
          <p:cNvPr id="35" name="TextBox 35"/>
          <p:cNvSpPr txBox="1"/>
          <p:nvPr/>
        </p:nvSpPr>
        <p:spPr>
          <a:xfrm>
            <a:off x="522962" y="7569629"/>
            <a:ext cx="5375404" cy="3248025"/>
          </a:xfrm>
          <a:prstGeom prst="rect">
            <a:avLst/>
          </a:prstGeom>
        </p:spPr>
        <p:txBody>
          <a:bodyPr lIns="0" tIns="0" rIns="0" bIns="0" rtlCol="0" anchor="t">
            <a:spAutoFit/>
          </a:bodyPr>
          <a:lstStyle/>
          <a:p>
            <a:pPr algn="just">
              <a:lnSpc>
                <a:spcPts val="3499"/>
              </a:lnSpc>
            </a:pPr>
            <a:r>
              <a:rPr lang="en-US" sz="2499" b="1" spc="-49">
                <a:solidFill>
                  <a:srgbClr val="361474"/>
                </a:solidFill>
                <a:latin typeface="Open Sauce Bold"/>
                <a:ea typeface="Open Sauce Bold"/>
                <a:cs typeface="Open Sauce Bold"/>
                <a:sym typeface="Open Sauce Bold"/>
              </a:rPr>
              <a:t>HOBBIES AND INTERESTS</a:t>
            </a:r>
          </a:p>
          <a:p>
            <a:pPr algn="just">
              <a:lnSpc>
                <a:spcPts val="2800"/>
              </a:lnSpc>
            </a:pPr>
            <a:r>
              <a:rPr lang="en-US" sz="2000" spc="-40">
                <a:solidFill>
                  <a:srgbClr val="361474"/>
                </a:solidFill>
                <a:latin typeface="Open Sauce"/>
                <a:ea typeface="Open Sauce"/>
                <a:cs typeface="Open Sauce"/>
                <a:sym typeface="Open Sauce"/>
              </a:rPr>
              <a:t>Watching Dramas &amp; comedies</a:t>
            </a:r>
          </a:p>
          <a:p>
            <a:pPr algn="just">
              <a:lnSpc>
                <a:spcPts val="2800"/>
              </a:lnSpc>
            </a:pPr>
            <a:r>
              <a:rPr lang="en-US" sz="2000" spc="-40">
                <a:solidFill>
                  <a:srgbClr val="361474"/>
                </a:solidFill>
                <a:latin typeface="Open Sauce"/>
                <a:ea typeface="Open Sauce"/>
                <a:cs typeface="Open Sauce"/>
                <a:sym typeface="Open Sauce"/>
              </a:rPr>
              <a:t>Story Reading</a:t>
            </a:r>
          </a:p>
          <a:p>
            <a:pPr algn="just">
              <a:lnSpc>
                <a:spcPts val="2800"/>
              </a:lnSpc>
            </a:pPr>
            <a:r>
              <a:rPr lang="en-US" sz="2000" spc="-40">
                <a:solidFill>
                  <a:srgbClr val="361474"/>
                </a:solidFill>
                <a:latin typeface="Open Sauce"/>
                <a:ea typeface="Open Sauce"/>
                <a:cs typeface="Open Sauce"/>
                <a:sym typeface="Open Sauce"/>
              </a:rPr>
              <a:t>Podcasts</a:t>
            </a:r>
          </a:p>
          <a:p>
            <a:pPr algn="just">
              <a:lnSpc>
                <a:spcPts val="2800"/>
              </a:lnSpc>
            </a:pPr>
            <a:r>
              <a:rPr lang="en-US" sz="2000" spc="-40">
                <a:solidFill>
                  <a:srgbClr val="361474"/>
                </a:solidFill>
                <a:latin typeface="Open Sauce"/>
                <a:ea typeface="Open Sauce"/>
                <a:cs typeface="Open Sauce"/>
                <a:sym typeface="Open Sauce"/>
              </a:rPr>
              <a:t>Cultural Events</a:t>
            </a:r>
          </a:p>
          <a:p>
            <a:pPr algn="just">
              <a:lnSpc>
                <a:spcPts val="2800"/>
              </a:lnSpc>
            </a:pPr>
            <a:endParaRPr lang="en-US" sz="2000" spc="-40">
              <a:solidFill>
                <a:srgbClr val="361474"/>
              </a:solidFill>
              <a:latin typeface="Open Sauce"/>
              <a:ea typeface="Open Sauce"/>
              <a:cs typeface="Open Sauce"/>
              <a:sym typeface="Open Sauce"/>
            </a:endParaRPr>
          </a:p>
          <a:p>
            <a:pPr algn="just">
              <a:lnSpc>
                <a:spcPts val="2800"/>
              </a:lnSpc>
            </a:pPr>
            <a:endParaRPr lang="en-US" sz="2000" spc="-40">
              <a:solidFill>
                <a:srgbClr val="361474"/>
              </a:solidFill>
              <a:latin typeface="Open Sauce"/>
              <a:ea typeface="Open Sauce"/>
              <a:cs typeface="Open Sauce"/>
              <a:sym typeface="Open Sauce"/>
            </a:endParaRPr>
          </a:p>
          <a:p>
            <a:pPr algn="just">
              <a:lnSpc>
                <a:spcPts val="2800"/>
              </a:lnSpc>
            </a:pPr>
            <a:endParaRPr lang="en-US" sz="2000" spc="-40">
              <a:solidFill>
                <a:srgbClr val="361474"/>
              </a:solidFill>
              <a:latin typeface="Open Sauce"/>
              <a:ea typeface="Open Sauce"/>
              <a:cs typeface="Open Sauce"/>
              <a:sym typeface="Open Sauce"/>
            </a:endParaRPr>
          </a:p>
          <a:p>
            <a:pPr algn="just">
              <a:lnSpc>
                <a:spcPts val="2800"/>
              </a:lnSpc>
            </a:pPr>
            <a:endParaRPr lang="en-US" sz="2000" spc="-40">
              <a:solidFill>
                <a:srgbClr val="361474"/>
              </a:solidFill>
              <a:latin typeface="Open Sauce"/>
              <a:ea typeface="Open Sauce"/>
              <a:cs typeface="Open Sauce"/>
              <a:sym typeface="Open Sauce"/>
            </a:endParaRPr>
          </a:p>
        </p:txBody>
      </p:sp>
      <p:sp>
        <p:nvSpPr>
          <p:cNvPr id="36" name="TextBox 36"/>
          <p:cNvSpPr txBox="1"/>
          <p:nvPr/>
        </p:nvSpPr>
        <p:spPr>
          <a:xfrm>
            <a:off x="6852096" y="7569629"/>
            <a:ext cx="3391033" cy="2371577"/>
          </a:xfrm>
          <a:prstGeom prst="rect">
            <a:avLst/>
          </a:prstGeom>
        </p:spPr>
        <p:txBody>
          <a:bodyPr lIns="0" tIns="0" rIns="0" bIns="0" rtlCol="0" anchor="t">
            <a:spAutoFit/>
          </a:bodyPr>
          <a:lstStyle/>
          <a:p>
            <a:pPr algn="just">
              <a:lnSpc>
                <a:spcPts val="3499"/>
              </a:lnSpc>
            </a:pPr>
            <a:r>
              <a:rPr lang="en-US" sz="2499" b="1" spc="-49">
                <a:solidFill>
                  <a:srgbClr val="361474"/>
                </a:solidFill>
                <a:latin typeface="Open Sauce Bold"/>
                <a:ea typeface="Open Sauce Bold"/>
                <a:cs typeface="Open Sauce Bold"/>
                <a:sym typeface="Open Sauce Bold"/>
              </a:rPr>
              <a:t>MOTIVATIONS</a:t>
            </a:r>
          </a:p>
          <a:p>
            <a:pPr algn="just">
              <a:lnSpc>
                <a:spcPts val="2800"/>
              </a:lnSpc>
            </a:pPr>
            <a:r>
              <a:rPr lang="en-US" sz="2000" spc="-40">
                <a:solidFill>
                  <a:srgbClr val="361474"/>
                </a:solidFill>
                <a:latin typeface="Open Sauce"/>
                <a:ea typeface="Open Sauce"/>
                <a:cs typeface="Open Sauce"/>
                <a:sym typeface="Open Sauce"/>
              </a:rPr>
              <a:t>Relaxation &amp; Escape</a:t>
            </a:r>
          </a:p>
          <a:p>
            <a:pPr algn="just">
              <a:lnSpc>
                <a:spcPts val="2800"/>
              </a:lnSpc>
            </a:pPr>
            <a:r>
              <a:rPr lang="en-US" sz="2000" spc="-40">
                <a:solidFill>
                  <a:srgbClr val="361474"/>
                </a:solidFill>
                <a:latin typeface="Open Sauce"/>
                <a:ea typeface="Open Sauce"/>
                <a:cs typeface="Open Sauce"/>
                <a:sym typeface="Open Sauce"/>
              </a:rPr>
              <a:t>Stay Culturally Updated</a:t>
            </a:r>
          </a:p>
          <a:p>
            <a:pPr algn="just">
              <a:lnSpc>
                <a:spcPts val="2800"/>
              </a:lnSpc>
            </a:pPr>
            <a:r>
              <a:rPr lang="en-US" sz="2000" spc="-40">
                <a:solidFill>
                  <a:srgbClr val="361474"/>
                </a:solidFill>
                <a:latin typeface="Open Sauce"/>
                <a:ea typeface="Open Sauce"/>
                <a:cs typeface="Open Sauce"/>
                <a:sym typeface="Open Sauce"/>
              </a:rPr>
              <a:t>Social Connection</a:t>
            </a:r>
          </a:p>
          <a:p>
            <a:pPr algn="just">
              <a:lnSpc>
                <a:spcPts val="1766"/>
              </a:lnSpc>
            </a:pPr>
            <a:endParaRPr lang="en-US" sz="2000" spc="-40">
              <a:solidFill>
                <a:srgbClr val="361474"/>
              </a:solidFill>
              <a:latin typeface="Open Sauce"/>
              <a:ea typeface="Open Sauce"/>
              <a:cs typeface="Open Sauce"/>
              <a:sym typeface="Open Sauce"/>
            </a:endParaRPr>
          </a:p>
          <a:p>
            <a:pPr algn="just">
              <a:lnSpc>
                <a:spcPts val="1766"/>
              </a:lnSpc>
            </a:pPr>
            <a:endParaRPr lang="en-US" sz="2000" spc="-40">
              <a:solidFill>
                <a:srgbClr val="361474"/>
              </a:solidFill>
              <a:latin typeface="Open Sauce"/>
              <a:ea typeface="Open Sauce"/>
              <a:cs typeface="Open Sauce"/>
              <a:sym typeface="Open Sauce"/>
            </a:endParaRPr>
          </a:p>
          <a:p>
            <a:pPr algn="just">
              <a:lnSpc>
                <a:spcPts val="1766"/>
              </a:lnSpc>
            </a:pPr>
            <a:endParaRPr lang="en-US" sz="2000" spc="-40">
              <a:solidFill>
                <a:srgbClr val="361474"/>
              </a:solidFill>
              <a:latin typeface="Open Sauce"/>
              <a:ea typeface="Open Sauce"/>
              <a:cs typeface="Open Sauce"/>
              <a:sym typeface="Open Sauce"/>
            </a:endParaRPr>
          </a:p>
          <a:p>
            <a:pPr algn="just">
              <a:lnSpc>
                <a:spcPts val="1766"/>
              </a:lnSpc>
            </a:pPr>
            <a:endParaRPr lang="en-US" sz="2000" spc="-40">
              <a:solidFill>
                <a:srgbClr val="361474"/>
              </a:solidFill>
              <a:latin typeface="Open Sauce"/>
              <a:ea typeface="Open Sauce"/>
              <a:cs typeface="Open Sauce"/>
              <a:sym typeface="Open Sauce"/>
            </a:endParaRPr>
          </a:p>
        </p:txBody>
      </p:sp>
      <p:sp>
        <p:nvSpPr>
          <p:cNvPr id="37" name="TextBox 37"/>
          <p:cNvSpPr txBox="1"/>
          <p:nvPr/>
        </p:nvSpPr>
        <p:spPr>
          <a:xfrm>
            <a:off x="6852416" y="3635804"/>
            <a:ext cx="7265105" cy="3600450"/>
          </a:xfrm>
          <a:prstGeom prst="rect">
            <a:avLst/>
          </a:prstGeom>
        </p:spPr>
        <p:txBody>
          <a:bodyPr lIns="0" tIns="0" rIns="0" bIns="0" rtlCol="0" anchor="t">
            <a:spAutoFit/>
          </a:bodyPr>
          <a:lstStyle/>
          <a:p>
            <a:pPr algn="just">
              <a:lnSpc>
                <a:spcPts val="3499"/>
              </a:lnSpc>
            </a:pPr>
            <a:r>
              <a:rPr lang="en-US" sz="2499" b="1" spc="-49">
                <a:solidFill>
                  <a:srgbClr val="361474"/>
                </a:solidFill>
                <a:latin typeface="Open Sauce Bold"/>
                <a:ea typeface="Open Sauce Bold"/>
                <a:cs typeface="Open Sauce Bold"/>
                <a:sym typeface="Open Sauce Bold"/>
              </a:rPr>
              <a:t>ENTERTAINMENT PREFERENCE</a:t>
            </a:r>
          </a:p>
          <a:p>
            <a:pPr algn="just">
              <a:lnSpc>
                <a:spcPts val="2800"/>
              </a:lnSpc>
            </a:pPr>
            <a:r>
              <a:rPr lang="en-US" sz="2000" spc="-40">
                <a:solidFill>
                  <a:srgbClr val="361474"/>
                </a:solidFill>
                <a:latin typeface="Open Sauce"/>
                <a:ea typeface="Open Sauce"/>
                <a:cs typeface="Open Sauce"/>
                <a:sym typeface="Open Sauce"/>
              </a:rPr>
              <a:t>Most Used App: Netflix  </a:t>
            </a:r>
          </a:p>
          <a:p>
            <a:pPr algn="just">
              <a:lnSpc>
                <a:spcPts val="2800"/>
              </a:lnSpc>
            </a:pPr>
            <a:r>
              <a:rPr lang="en-US" sz="2000" spc="-40">
                <a:solidFill>
                  <a:srgbClr val="361474"/>
                </a:solidFill>
                <a:latin typeface="Open Sauce"/>
                <a:ea typeface="Open Sauce"/>
                <a:cs typeface="Open Sauce"/>
                <a:sym typeface="Open Sauce"/>
              </a:rPr>
              <a:t>Frequency of Use: Once a day  </a:t>
            </a:r>
          </a:p>
          <a:p>
            <a:pPr algn="just">
              <a:lnSpc>
                <a:spcPts val="2800"/>
              </a:lnSpc>
            </a:pPr>
            <a:r>
              <a:rPr lang="en-US" sz="2000" spc="-40">
                <a:solidFill>
                  <a:srgbClr val="361474"/>
                </a:solidFill>
                <a:latin typeface="Open Sauce"/>
                <a:ea typeface="Open Sauce"/>
                <a:cs typeface="Open Sauce"/>
                <a:sym typeface="Open Sauce"/>
              </a:rPr>
              <a:t>Preferred Content: Movies/Video Series  </a:t>
            </a:r>
          </a:p>
          <a:p>
            <a:pPr algn="just">
              <a:lnSpc>
                <a:spcPts val="2800"/>
              </a:lnSpc>
            </a:pPr>
            <a:r>
              <a:rPr lang="en-US" sz="2000" spc="-40">
                <a:solidFill>
                  <a:srgbClr val="361474"/>
                </a:solidFill>
                <a:latin typeface="Open Sauce"/>
                <a:ea typeface="Open Sauce"/>
                <a:cs typeface="Open Sauce"/>
                <a:sym typeface="Open Sauce"/>
              </a:rPr>
              <a:t>Favorite Features: Personal recommendations, High-quality streaming  </a:t>
            </a:r>
          </a:p>
          <a:p>
            <a:pPr algn="just">
              <a:lnSpc>
                <a:spcPts val="2800"/>
              </a:lnSpc>
            </a:pPr>
            <a:r>
              <a:rPr lang="en-US" sz="2000" spc="-40">
                <a:solidFill>
                  <a:srgbClr val="361474"/>
                </a:solidFill>
                <a:latin typeface="Open Sauce"/>
                <a:ea typeface="Open Sauce"/>
                <a:cs typeface="Open Sauce"/>
                <a:sym typeface="Open Sauce"/>
              </a:rPr>
              <a:t>Browsing Preference: Personal recommendations, Category and genres  </a:t>
            </a:r>
          </a:p>
          <a:p>
            <a:pPr algn="just">
              <a:lnSpc>
                <a:spcPts val="2800"/>
              </a:lnSpc>
            </a:pPr>
            <a:r>
              <a:rPr lang="en-US" sz="2000" spc="-40">
                <a:solidFill>
                  <a:srgbClr val="361474"/>
                </a:solidFill>
                <a:latin typeface="Open Sauce"/>
                <a:ea typeface="Open Sauce"/>
                <a:cs typeface="Open Sauce"/>
                <a:sym typeface="Open Sauce"/>
              </a:rPr>
              <a:t>Subscription Behavior: Subscribes monthly  </a:t>
            </a:r>
          </a:p>
          <a:p>
            <a:pPr algn="just">
              <a:lnSpc>
                <a:spcPts val="2800"/>
              </a:lnSpc>
            </a:pPr>
            <a:endParaRPr lang="en-US" sz="2000" spc="-40">
              <a:solidFill>
                <a:srgbClr val="361474"/>
              </a:solidFill>
              <a:latin typeface="Open Sauce"/>
              <a:ea typeface="Open Sauce"/>
              <a:cs typeface="Open Sauce"/>
              <a:sym typeface="Open Sauc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4006141" y="1120406"/>
            <a:ext cx="13131091" cy="13131091"/>
          </a:xfrm>
          <a:custGeom>
            <a:avLst/>
            <a:gdLst/>
            <a:ahLst/>
            <a:cxnLst/>
            <a:rect l="l" t="t" r="r" b="b"/>
            <a:pathLst>
              <a:path w="13131091" h="13131091">
                <a:moveTo>
                  <a:pt x="0" y="0"/>
                </a:moveTo>
                <a:lnTo>
                  <a:pt x="13131091" y="0"/>
                </a:lnTo>
                <a:lnTo>
                  <a:pt x="13131091" y="13131090"/>
                </a:lnTo>
                <a:lnTo>
                  <a:pt x="0" y="13131090"/>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1637088" y="-5440663"/>
            <a:ext cx="12102391" cy="1210239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2857641" y="-3722560"/>
            <a:ext cx="8803317" cy="880331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440834" y="679099"/>
            <a:ext cx="5391198" cy="775403"/>
            <a:chOff x="0" y="0"/>
            <a:chExt cx="1475352" cy="212196"/>
          </a:xfrm>
        </p:grpSpPr>
        <p:sp>
          <p:nvSpPr>
            <p:cNvPr id="10" name="Freeform 10"/>
            <p:cNvSpPr/>
            <p:nvPr/>
          </p:nvSpPr>
          <p:spPr>
            <a:xfrm>
              <a:off x="0" y="0"/>
              <a:ext cx="1475352" cy="212196"/>
            </a:xfrm>
            <a:custGeom>
              <a:avLst/>
              <a:gdLst/>
              <a:ahLst/>
              <a:cxnLst/>
              <a:rect l="l" t="t" r="r" b="b"/>
              <a:pathLst>
                <a:path w="1475352" h="212196">
                  <a:moveTo>
                    <a:pt x="53133" y="0"/>
                  </a:moveTo>
                  <a:lnTo>
                    <a:pt x="1422219" y="0"/>
                  </a:lnTo>
                  <a:cubicBezTo>
                    <a:pt x="1451563" y="0"/>
                    <a:pt x="1475352" y="23788"/>
                    <a:pt x="1475352" y="53133"/>
                  </a:cubicBezTo>
                  <a:lnTo>
                    <a:pt x="1475352" y="159063"/>
                  </a:lnTo>
                  <a:cubicBezTo>
                    <a:pt x="1475352" y="173155"/>
                    <a:pt x="1469754" y="186670"/>
                    <a:pt x="1459789" y="196634"/>
                  </a:cubicBezTo>
                  <a:cubicBezTo>
                    <a:pt x="1449825" y="206598"/>
                    <a:pt x="1436310" y="212196"/>
                    <a:pt x="1422219" y="212196"/>
                  </a:cubicBezTo>
                  <a:lnTo>
                    <a:pt x="53133" y="212196"/>
                  </a:lnTo>
                  <a:cubicBezTo>
                    <a:pt x="39041" y="212196"/>
                    <a:pt x="25527" y="206598"/>
                    <a:pt x="15562" y="196634"/>
                  </a:cubicBezTo>
                  <a:cubicBezTo>
                    <a:pt x="5598" y="186670"/>
                    <a:pt x="0" y="173155"/>
                    <a:pt x="0" y="159063"/>
                  </a:cubicBezTo>
                  <a:lnTo>
                    <a:pt x="0" y="53133"/>
                  </a:lnTo>
                  <a:cubicBezTo>
                    <a:pt x="0" y="39041"/>
                    <a:pt x="5598" y="25527"/>
                    <a:pt x="15562" y="15562"/>
                  </a:cubicBezTo>
                  <a:cubicBezTo>
                    <a:pt x="25527" y="5598"/>
                    <a:pt x="39041" y="0"/>
                    <a:pt x="53133" y="0"/>
                  </a:cubicBezTo>
                  <a:close/>
                </a:path>
              </a:pathLst>
            </a:custGeom>
            <a:solidFill>
              <a:srgbClr val="361474"/>
            </a:solidFill>
          </p:spPr>
        </p:sp>
        <p:sp>
          <p:nvSpPr>
            <p:cNvPr id="11" name="TextBox 11"/>
            <p:cNvSpPr txBox="1"/>
            <p:nvPr/>
          </p:nvSpPr>
          <p:spPr>
            <a:xfrm>
              <a:off x="0" y="-28575"/>
              <a:ext cx="1475352" cy="240771"/>
            </a:xfrm>
            <a:prstGeom prst="rect">
              <a:avLst/>
            </a:prstGeom>
          </p:spPr>
          <p:txBody>
            <a:bodyPr lIns="50800" tIns="50800" rIns="50800" bIns="50800" rtlCol="0" anchor="ctr"/>
            <a:lstStyle/>
            <a:p>
              <a:pPr algn="ctr">
                <a:lnSpc>
                  <a:spcPts val="1960"/>
                </a:lnSpc>
              </a:pPr>
              <a:endParaRPr/>
            </a:p>
          </p:txBody>
        </p:sp>
      </p:grpSp>
      <p:sp>
        <p:nvSpPr>
          <p:cNvPr id="12" name="TextBox 12"/>
          <p:cNvSpPr txBox="1"/>
          <p:nvPr/>
        </p:nvSpPr>
        <p:spPr>
          <a:xfrm>
            <a:off x="90567" y="752475"/>
            <a:ext cx="4696407" cy="542925"/>
          </a:xfrm>
          <a:prstGeom prst="rect">
            <a:avLst/>
          </a:prstGeom>
        </p:spPr>
        <p:txBody>
          <a:bodyPr lIns="0" tIns="0" rIns="0" bIns="0" rtlCol="0" anchor="t">
            <a:spAutoFit/>
          </a:bodyPr>
          <a:lstStyle/>
          <a:p>
            <a:pPr algn="ctr">
              <a:lnSpc>
                <a:spcPts val="4200"/>
              </a:lnSpc>
            </a:pPr>
            <a:r>
              <a:rPr lang="en-US" sz="3000" b="1">
                <a:solidFill>
                  <a:srgbClr val="FFFFFF"/>
                </a:solidFill>
                <a:latin typeface="Poppins Bold"/>
                <a:ea typeface="Poppins Bold"/>
                <a:cs typeface="Poppins Bold"/>
                <a:sym typeface="Poppins Bold"/>
              </a:rPr>
              <a:t>Empathy Map</a:t>
            </a:r>
          </a:p>
        </p:txBody>
      </p:sp>
      <p:sp>
        <p:nvSpPr>
          <p:cNvPr id="13" name="AutoShape 13"/>
          <p:cNvSpPr/>
          <p:nvPr/>
        </p:nvSpPr>
        <p:spPr>
          <a:xfrm>
            <a:off x="9124950" y="1674822"/>
            <a:ext cx="0" cy="6492240"/>
          </a:xfrm>
          <a:prstGeom prst="line">
            <a:avLst/>
          </a:prstGeom>
          <a:ln w="38100" cap="flat">
            <a:solidFill>
              <a:srgbClr val="000000"/>
            </a:solidFill>
            <a:prstDash val="solid"/>
            <a:headEnd type="none" w="sm" len="sm"/>
            <a:tailEnd type="none" w="sm" len="sm"/>
          </a:ln>
        </p:spPr>
      </p:sp>
      <p:sp>
        <p:nvSpPr>
          <p:cNvPr id="14" name="AutoShape 14"/>
          <p:cNvSpPr/>
          <p:nvPr/>
        </p:nvSpPr>
        <p:spPr>
          <a:xfrm>
            <a:off x="5897880" y="5061707"/>
            <a:ext cx="6492240" cy="0"/>
          </a:xfrm>
          <a:prstGeom prst="line">
            <a:avLst/>
          </a:prstGeom>
          <a:ln w="38100" cap="flat">
            <a:solidFill>
              <a:srgbClr val="000000"/>
            </a:solidFill>
            <a:prstDash val="solid"/>
            <a:headEnd type="none" w="sm" len="sm"/>
            <a:tailEnd type="none" w="sm" len="sm"/>
          </a:ln>
        </p:spPr>
      </p:sp>
      <p:grpSp>
        <p:nvGrpSpPr>
          <p:cNvPr id="15" name="Group 15"/>
          <p:cNvGrpSpPr/>
          <p:nvPr/>
        </p:nvGrpSpPr>
        <p:grpSpPr>
          <a:xfrm>
            <a:off x="7341299" y="4184557"/>
            <a:ext cx="1524000" cy="721530"/>
            <a:chOff x="0" y="0"/>
            <a:chExt cx="401383" cy="190032"/>
          </a:xfrm>
        </p:grpSpPr>
        <p:sp>
          <p:nvSpPr>
            <p:cNvPr id="16" name="Freeform 16"/>
            <p:cNvSpPr/>
            <p:nvPr/>
          </p:nvSpPr>
          <p:spPr>
            <a:xfrm>
              <a:off x="0" y="0"/>
              <a:ext cx="401383" cy="190033"/>
            </a:xfrm>
            <a:custGeom>
              <a:avLst/>
              <a:gdLst/>
              <a:ahLst/>
              <a:cxnLst/>
              <a:rect l="l" t="t" r="r" b="b"/>
              <a:pathLst>
                <a:path w="401383" h="190033">
                  <a:moveTo>
                    <a:pt x="86360" y="0"/>
                  </a:moveTo>
                  <a:lnTo>
                    <a:pt x="315023" y="0"/>
                  </a:lnTo>
                  <a:cubicBezTo>
                    <a:pt x="337927" y="0"/>
                    <a:pt x="359893" y="9099"/>
                    <a:pt x="376088" y="25294"/>
                  </a:cubicBezTo>
                  <a:cubicBezTo>
                    <a:pt x="392284" y="41490"/>
                    <a:pt x="401383" y="63456"/>
                    <a:pt x="401383" y="86360"/>
                  </a:cubicBezTo>
                  <a:lnTo>
                    <a:pt x="401383" y="103672"/>
                  </a:lnTo>
                  <a:cubicBezTo>
                    <a:pt x="401383" y="126577"/>
                    <a:pt x="392284" y="148543"/>
                    <a:pt x="376088" y="164738"/>
                  </a:cubicBezTo>
                  <a:cubicBezTo>
                    <a:pt x="359893" y="180934"/>
                    <a:pt x="337927" y="190033"/>
                    <a:pt x="315023" y="190033"/>
                  </a:cubicBezTo>
                  <a:lnTo>
                    <a:pt x="86360" y="190033"/>
                  </a:lnTo>
                  <a:cubicBezTo>
                    <a:pt x="38665" y="190033"/>
                    <a:pt x="0" y="151368"/>
                    <a:pt x="0" y="103672"/>
                  </a:cubicBezTo>
                  <a:lnTo>
                    <a:pt x="0" y="86360"/>
                  </a:lnTo>
                  <a:cubicBezTo>
                    <a:pt x="0" y="38665"/>
                    <a:pt x="38665" y="0"/>
                    <a:pt x="86360" y="0"/>
                  </a:cubicBezTo>
                  <a:close/>
                </a:path>
              </a:pathLst>
            </a:custGeom>
            <a:solidFill>
              <a:srgbClr val="40207B"/>
            </a:solidFill>
          </p:spPr>
        </p:sp>
        <p:sp>
          <p:nvSpPr>
            <p:cNvPr id="17" name="TextBox 17"/>
            <p:cNvSpPr txBox="1"/>
            <p:nvPr/>
          </p:nvSpPr>
          <p:spPr>
            <a:xfrm>
              <a:off x="0" y="-47625"/>
              <a:ext cx="401383" cy="237657"/>
            </a:xfrm>
            <a:prstGeom prst="rect">
              <a:avLst/>
            </a:prstGeom>
          </p:spPr>
          <p:txBody>
            <a:bodyPr lIns="50800" tIns="50800" rIns="50800" bIns="50800" rtlCol="0" anchor="ctr"/>
            <a:lstStyle/>
            <a:p>
              <a:pPr algn="ctr">
                <a:lnSpc>
                  <a:spcPts val="2800"/>
                </a:lnSpc>
              </a:pPr>
              <a:endParaRPr/>
            </a:p>
          </p:txBody>
        </p:sp>
      </p:grpSp>
      <p:sp>
        <p:nvSpPr>
          <p:cNvPr id="18" name="TextBox 18"/>
          <p:cNvSpPr txBox="1"/>
          <p:nvPr/>
        </p:nvSpPr>
        <p:spPr>
          <a:xfrm>
            <a:off x="7745219" y="4310372"/>
            <a:ext cx="716161" cy="422275"/>
          </a:xfrm>
          <a:prstGeom prst="rect">
            <a:avLst/>
          </a:prstGeom>
        </p:spPr>
        <p:txBody>
          <a:bodyPr lIns="0" tIns="0" rIns="0" bIns="0" rtlCol="0" anchor="t">
            <a:spAutoFit/>
          </a:bodyPr>
          <a:lstStyle/>
          <a:p>
            <a:pPr algn="ctr">
              <a:lnSpc>
                <a:spcPts val="3499"/>
              </a:lnSpc>
            </a:pPr>
            <a:r>
              <a:rPr lang="en-US" sz="2499" b="1">
                <a:solidFill>
                  <a:srgbClr val="FFFFFF"/>
                </a:solidFill>
                <a:latin typeface="Canva Sans Bold"/>
                <a:ea typeface="Canva Sans Bold"/>
                <a:cs typeface="Canva Sans Bold"/>
                <a:sym typeface="Canva Sans Bold"/>
              </a:rPr>
              <a:t>Says</a:t>
            </a:r>
          </a:p>
        </p:txBody>
      </p:sp>
      <p:grpSp>
        <p:nvGrpSpPr>
          <p:cNvPr id="19" name="Group 19"/>
          <p:cNvGrpSpPr/>
          <p:nvPr/>
        </p:nvGrpSpPr>
        <p:grpSpPr>
          <a:xfrm>
            <a:off x="9382125" y="4184557"/>
            <a:ext cx="1524000" cy="721530"/>
            <a:chOff x="0" y="0"/>
            <a:chExt cx="401383" cy="190032"/>
          </a:xfrm>
        </p:grpSpPr>
        <p:sp>
          <p:nvSpPr>
            <p:cNvPr id="20" name="Freeform 20"/>
            <p:cNvSpPr/>
            <p:nvPr/>
          </p:nvSpPr>
          <p:spPr>
            <a:xfrm>
              <a:off x="0" y="0"/>
              <a:ext cx="401383" cy="190033"/>
            </a:xfrm>
            <a:custGeom>
              <a:avLst/>
              <a:gdLst/>
              <a:ahLst/>
              <a:cxnLst/>
              <a:rect l="l" t="t" r="r" b="b"/>
              <a:pathLst>
                <a:path w="401383" h="190033">
                  <a:moveTo>
                    <a:pt x="86360" y="0"/>
                  </a:moveTo>
                  <a:lnTo>
                    <a:pt x="315023" y="0"/>
                  </a:lnTo>
                  <a:cubicBezTo>
                    <a:pt x="337927" y="0"/>
                    <a:pt x="359893" y="9099"/>
                    <a:pt x="376088" y="25294"/>
                  </a:cubicBezTo>
                  <a:cubicBezTo>
                    <a:pt x="392284" y="41490"/>
                    <a:pt x="401383" y="63456"/>
                    <a:pt x="401383" y="86360"/>
                  </a:cubicBezTo>
                  <a:lnTo>
                    <a:pt x="401383" y="103672"/>
                  </a:lnTo>
                  <a:cubicBezTo>
                    <a:pt x="401383" y="126577"/>
                    <a:pt x="392284" y="148543"/>
                    <a:pt x="376088" y="164738"/>
                  </a:cubicBezTo>
                  <a:cubicBezTo>
                    <a:pt x="359893" y="180934"/>
                    <a:pt x="337927" y="190033"/>
                    <a:pt x="315023" y="190033"/>
                  </a:cubicBezTo>
                  <a:lnTo>
                    <a:pt x="86360" y="190033"/>
                  </a:lnTo>
                  <a:cubicBezTo>
                    <a:pt x="38665" y="190033"/>
                    <a:pt x="0" y="151368"/>
                    <a:pt x="0" y="103672"/>
                  </a:cubicBezTo>
                  <a:lnTo>
                    <a:pt x="0" y="86360"/>
                  </a:lnTo>
                  <a:cubicBezTo>
                    <a:pt x="0" y="38665"/>
                    <a:pt x="38665" y="0"/>
                    <a:pt x="86360" y="0"/>
                  </a:cubicBezTo>
                  <a:close/>
                </a:path>
              </a:pathLst>
            </a:custGeom>
            <a:solidFill>
              <a:srgbClr val="40207B"/>
            </a:solidFill>
          </p:spPr>
        </p:sp>
        <p:sp>
          <p:nvSpPr>
            <p:cNvPr id="21" name="TextBox 21"/>
            <p:cNvSpPr txBox="1"/>
            <p:nvPr/>
          </p:nvSpPr>
          <p:spPr>
            <a:xfrm>
              <a:off x="0" y="-47625"/>
              <a:ext cx="401383" cy="237657"/>
            </a:xfrm>
            <a:prstGeom prst="rect">
              <a:avLst/>
            </a:prstGeom>
          </p:spPr>
          <p:txBody>
            <a:bodyPr lIns="50800" tIns="50800" rIns="50800" bIns="50800" rtlCol="0" anchor="ctr"/>
            <a:lstStyle/>
            <a:p>
              <a:pPr algn="ctr">
                <a:lnSpc>
                  <a:spcPts val="2800"/>
                </a:lnSpc>
              </a:pPr>
              <a:endParaRPr/>
            </a:p>
          </p:txBody>
        </p:sp>
      </p:grpSp>
      <p:sp>
        <p:nvSpPr>
          <p:cNvPr id="22" name="TextBox 22"/>
          <p:cNvSpPr txBox="1"/>
          <p:nvPr/>
        </p:nvSpPr>
        <p:spPr>
          <a:xfrm>
            <a:off x="9639240" y="4310372"/>
            <a:ext cx="1009769" cy="422275"/>
          </a:xfrm>
          <a:prstGeom prst="rect">
            <a:avLst/>
          </a:prstGeom>
        </p:spPr>
        <p:txBody>
          <a:bodyPr lIns="0" tIns="0" rIns="0" bIns="0" rtlCol="0" anchor="t">
            <a:spAutoFit/>
          </a:bodyPr>
          <a:lstStyle/>
          <a:p>
            <a:pPr algn="ctr">
              <a:lnSpc>
                <a:spcPts val="3499"/>
              </a:lnSpc>
            </a:pPr>
            <a:r>
              <a:rPr lang="en-US" sz="2499" b="1">
                <a:solidFill>
                  <a:srgbClr val="FFFFFF"/>
                </a:solidFill>
                <a:latin typeface="Canva Sans Bold"/>
                <a:ea typeface="Canva Sans Bold"/>
                <a:cs typeface="Canva Sans Bold"/>
                <a:sym typeface="Canva Sans Bold"/>
              </a:rPr>
              <a:t>Thinks</a:t>
            </a:r>
          </a:p>
        </p:txBody>
      </p:sp>
      <p:grpSp>
        <p:nvGrpSpPr>
          <p:cNvPr id="23" name="Group 23"/>
          <p:cNvGrpSpPr/>
          <p:nvPr/>
        </p:nvGrpSpPr>
        <p:grpSpPr>
          <a:xfrm>
            <a:off x="7341299" y="5214107"/>
            <a:ext cx="1524000" cy="721530"/>
            <a:chOff x="0" y="0"/>
            <a:chExt cx="401383" cy="190032"/>
          </a:xfrm>
        </p:grpSpPr>
        <p:sp>
          <p:nvSpPr>
            <p:cNvPr id="24" name="Freeform 24"/>
            <p:cNvSpPr/>
            <p:nvPr/>
          </p:nvSpPr>
          <p:spPr>
            <a:xfrm>
              <a:off x="0" y="0"/>
              <a:ext cx="401383" cy="190033"/>
            </a:xfrm>
            <a:custGeom>
              <a:avLst/>
              <a:gdLst/>
              <a:ahLst/>
              <a:cxnLst/>
              <a:rect l="l" t="t" r="r" b="b"/>
              <a:pathLst>
                <a:path w="401383" h="190033">
                  <a:moveTo>
                    <a:pt x="86360" y="0"/>
                  </a:moveTo>
                  <a:lnTo>
                    <a:pt x="315023" y="0"/>
                  </a:lnTo>
                  <a:cubicBezTo>
                    <a:pt x="337927" y="0"/>
                    <a:pt x="359893" y="9099"/>
                    <a:pt x="376088" y="25294"/>
                  </a:cubicBezTo>
                  <a:cubicBezTo>
                    <a:pt x="392284" y="41490"/>
                    <a:pt x="401383" y="63456"/>
                    <a:pt x="401383" y="86360"/>
                  </a:cubicBezTo>
                  <a:lnTo>
                    <a:pt x="401383" y="103672"/>
                  </a:lnTo>
                  <a:cubicBezTo>
                    <a:pt x="401383" y="126577"/>
                    <a:pt x="392284" y="148543"/>
                    <a:pt x="376088" y="164738"/>
                  </a:cubicBezTo>
                  <a:cubicBezTo>
                    <a:pt x="359893" y="180934"/>
                    <a:pt x="337927" y="190033"/>
                    <a:pt x="315023" y="190033"/>
                  </a:cubicBezTo>
                  <a:lnTo>
                    <a:pt x="86360" y="190033"/>
                  </a:lnTo>
                  <a:cubicBezTo>
                    <a:pt x="38665" y="190033"/>
                    <a:pt x="0" y="151368"/>
                    <a:pt x="0" y="103672"/>
                  </a:cubicBezTo>
                  <a:lnTo>
                    <a:pt x="0" y="86360"/>
                  </a:lnTo>
                  <a:cubicBezTo>
                    <a:pt x="0" y="38665"/>
                    <a:pt x="38665" y="0"/>
                    <a:pt x="86360" y="0"/>
                  </a:cubicBezTo>
                  <a:close/>
                </a:path>
              </a:pathLst>
            </a:custGeom>
            <a:solidFill>
              <a:srgbClr val="40207B"/>
            </a:solidFill>
          </p:spPr>
        </p:sp>
        <p:sp>
          <p:nvSpPr>
            <p:cNvPr id="25" name="TextBox 25"/>
            <p:cNvSpPr txBox="1"/>
            <p:nvPr/>
          </p:nvSpPr>
          <p:spPr>
            <a:xfrm>
              <a:off x="0" y="-47625"/>
              <a:ext cx="401383" cy="237657"/>
            </a:xfrm>
            <a:prstGeom prst="rect">
              <a:avLst/>
            </a:prstGeom>
          </p:spPr>
          <p:txBody>
            <a:bodyPr lIns="50800" tIns="50800" rIns="50800" bIns="50800" rtlCol="0" anchor="ctr"/>
            <a:lstStyle/>
            <a:p>
              <a:pPr algn="ctr">
                <a:lnSpc>
                  <a:spcPts val="2800"/>
                </a:lnSpc>
              </a:pPr>
              <a:endParaRPr/>
            </a:p>
          </p:txBody>
        </p:sp>
      </p:grpSp>
      <p:sp>
        <p:nvSpPr>
          <p:cNvPr id="26" name="TextBox 26"/>
          <p:cNvSpPr txBox="1"/>
          <p:nvPr/>
        </p:nvSpPr>
        <p:spPr>
          <a:xfrm>
            <a:off x="7711048" y="5339922"/>
            <a:ext cx="784503" cy="422275"/>
          </a:xfrm>
          <a:prstGeom prst="rect">
            <a:avLst/>
          </a:prstGeom>
        </p:spPr>
        <p:txBody>
          <a:bodyPr lIns="0" tIns="0" rIns="0" bIns="0" rtlCol="0" anchor="t">
            <a:spAutoFit/>
          </a:bodyPr>
          <a:lstStyle/>
          <a:p>
            <a:pPr algn="ctr">
              <a:lnSpc>
                <a:spcPts val="3499"/>
              </a:lnSpc>
            </a:pPr>
            <a:r>
              <a:rPr lang="en-US" sz="2499" b="1">
                <a:solidFill>
                  <a:srgbClr val="FFFFFF"/>
                </a:solidFill>
                <a:latin typeface="Canva Sans Bold"/>
                <a:ea typeface="Canva Sans Bold"/>
                <a:cs typeface="Canva Sans Bold"/>
                <a:sym typeface="Canva Sans Bold"/>
              </a:rPr>
              <a:t>Does</a:t>
            </a:r>
          </a:p>
        </p:txBody>
      </p:sp>
      <p:grpSp>
        <p:nvGrpSpPr>
          <p:cNvPr id="27" name="Group 27"/>
          <p:cNvGrpSpPr/>
          <p:nvPr/>
        </p:nvGrpSpPr>
        <p:grpSpPr>
          <a:xfrm>
            <a:off x="9382125" y="5214107"/>
            <a:ext cx="1524000" cy="721530"/>
            <a:chOff x="0" y="0"/>
            <a:chExt cx="401383" cy="190032"/>
          </a:xfrm>
        </p:grpSpPr>
        <p:sp>
          <p:nvSpPr>
            <p:cNvPr id="28" name="Freeform 28"/>
            <p:cNvSpPr/>
            <p:nvPr/>
          </p:nvSpPr>
          <p:spPr>
            <a:xfrm>
              <a:off x="0" y="0"/>
              <a:ext cx="401383" cy="190033"/>
            </a:xfrm>
            <a:custGeom>
              <a:avLst/>
              <a:gdLst/>
              <a:ahLst/>
              <a:cxnLst/>
              <a:rect l="l" t="t" r="r" b="b"/>
              <a:pathLst>
                <a:path w="401383" h="190033">
                  <a:moveTo>
                    <a:pt x="86360" y="0"/>
                  </a:moveTo>
                  <a:lnTo>
                    <a:pt x="315023" y="0"/>
                  </a:lnTo>
                  <a:cubicBezTo>
                    <a:pt x="337927" y="0"/>
                    <a:pt x="359893" y="9099"/>
                    <a:pt x="376088" y="25294"/>
                  </a:cubicBezTo>
                  <a:cubicBezTo>
                    <a:pt x="392284" y="41490"/>
                    <a:pt x="401383" y="63456"/>
                    <a:pt x="401383" y="86360"/>
                  </a:cubicBezTo>
                  <a:lnTo>
                    <a:pt x="401383" y="103672"/>
                  </a:lnTo>
                  <a:cubicBezTo>
                    <a:pt x="401383" y="126577"/>
                    <a:pt x="392284" y="148543"/>
                    <a:pt x="376088" y="164738"/>
                  </a:cubicBezTo>
                  <a:cubicBezTo>
                    <a:pt x="359893" y="180934"/>
                    <a:pt x="337927" y="190033"/>
                    <a:pt x="315023" y="190033"/>
                  </a:cubicBezTo>
                  <a:lnTo>
                    <a:pt x="86360" y="190033"/>
                  </a:lnTo>
                  <a:cubicBezTo>
                    <a:pt x="38665" y="190033"/>
                    <a:pt x="0" y="151368"/>
                    <a:pt x="0" y="103672"/>
                  </a:cubicBezTo>
                  <a:lnTo>
                    <a:pt x="0" y="86360"/>
                  </a:lnTo>
                  <a:cubicBezTo>
                    <a:pt x="0" y="38665"/>
                    <a:pt x="38665" y="0"/>
                    <a:pt x="86360" y="0"/>
                  </a:cubicBezTo>
                  <a:close/>
                </a:path>
              </a:pathLst>
            </a:custGeom>
            <a:solidFill>
              <a:srgbClr val="40207B"/>
            </a:solidFill>
          </p:spPr>
        </p:sp>
        <p:sp>
          <p:nvSpPr>
            <p:cNvPr id="29" name="TextBox 29"/>
            <p:cNvSpPr txBox="1"/>
            <p:nvPr/>
          </p:nvSpPr>
          <p:spPr>
            <a:xfrm>
              <a:off x="0" y="-47625"/>
              <a:ext cx="401383" cy="237657"/>
            </a:xfrm>
            <a:prstGeom prst="rect">
              <a:avLst/>
            </a:prstGeom>
          </p:spPr>
          <p:txBody>
            <a:bodyPr lIns="50800" tIns="50800" rIns="50800" bIns="50800" rtlCol="0" anchor="ctr"/>
            <a:lstStyle/>
            <a:p>
              <a:pPr algn="ctr">
                <a:lnSpc>
                  <a:spcPts val="2800"/>
                </a:lnSpc>
              </a:pPr>
              <a:endParaRPr/>
            </a:p>
          </p:txBody>
        </p:sp>
      </p:grpSp>
      <p:sp>
        <p:nvSpPr>
          <p:cNvPr id="30" name="TextBox 30"/>
          <p:cNvSpPr txBox="1"/>
          <p:nvPr/>
        </p:nvSpPr>
        <p:spPr>
          <a:xfrm>
            <a:off x="9738658" y="5339922"/>
            <a:ext cx="810935" cy="422275"/>
          </a:xfrm>
          <a:prstGeom prst="rect">
            <a:avLst/>
          </a:prstGeom>
        </p:spPr>
        <p:txBody>
          <a:bodyPr lIns="0" tIns="0" rIns="0" bIns="0" rtlCol="0" anchor="t">
            <a:spAutoFit/>
          </a:bodyPr>
          <a:lstStyle/>
          <a:p>
            <a:pPr algn="ctr">
              <a:lnSpc>
                <a:spcPts val="3499"/>
              </a:lnSpc>
            </a:pPr>
            <a:r>
              <a:rPr lang="en-US" sz="2499" b="1">
                <a:solidFill>
                  <a:srgbClr val="FFFFFF"/>
                </a:solidFill>
                <a:latin typeface="Canva Sans Bold"/>
                <a:ea typeface="Canva Sans Bold"/>
                <a:cs typeface="Canva Sans Bold"/>
                <a:sym typeface="Canva Sans Bold"/>
              </a:rPr>
              <a:t>Feels</a:t>
            </a:r>
          </a:p>
        </p:txBody>
      </p:sp>
      <p:grpSp>
        <p:nvGrpSpPr>
          <p:cNvPr id="31" name="Group 31"/>
          <p:cNvGrpSpPr/>
          <p:nvPr/>
        </p:nvGrpSpPr>
        <p:grpSpPr>
          <a:xfrm>
            <a:off x="4640025" y="1974247"/>
            <a:ext cx="4113450" cy="579882"/>
            <a:chOff x="0" y="0"/>
            <a:chExt cx="1083378" cy="152726"/>
          </a:xfrm>
        </p:grpSpPr>
        <p:sp>
          <p:nvSpPr>
            <p:cNvPr id="32" name="Freeform 32"/>
            <p:cNvSpPr/>
            <p:nvPr/>
          </p:nvSpPr>
          <p:spPr>
            <a:xfrm>
              <a:off x="0" y="0"/>
              <a:ext cx="1083378" cy="152726"/>
            </a:xfrm>
            <a:custGeom>
              <a:avLst/>
              <a:gdLst/>
              <a:ahLst/>
              <a:cxnLst/>
              <a:rect l="l" t="t" r="r" b="b"/>
              <a:pathLst>
                <a:path w="1083378" h="152726">
                  <a:moveTo>
                    <a:pt x="31996" y="0"/>
                  </a:moveTo>
                  <a:lnTo>
                    <a:pt x="1051382" y="0"/>
                  </a:lnTo>
                  <a:cubicBezTo>
                    <a:pt x="1059868" y="0"/>
                    <a:pt x="1068006" y="3371"/>
                    <a:pt x="1074006" y="9371"/>
                  </a:cubicBezTo>
                  <a:cubicBezTo>
                    <a:pt x="1080007" y="15372"/>
                    <a:pt x="1083378" y="23510"/>
                    <a:pt x="1083378" y="31996"/>
                  </a:cubicBezTo>
                  <a:lnTo>
                    <a:pt x="1083378" y="120730"/>
                  </a:lnTo>
                  <a:cubicBezTo>
                    <a:pt x="1083378" y="138401"/>
                    <a:pt x="1069053" y="152726"/>
                    <a:pt x="1051382" y="152726"/>
                  </a:cubicBezTo>
                  <a:lnTo>
                    <a:pt x="31996" y="152726"/>
                  </a:lnTo>
                  <a:cubicBezTo>
                    <a:pt x="23510" y="152726"/>
                    <a:pt x="15372" y="149355"/>
                    <a:pt x="9371" y="143355"/>
                  </a:cubicBezTo>
                  <a:cubicBezTo>
                    <a:pt x="3371" y="137354"/>
                    <a:pt x="0" y="129216"/>
                    <a:pt x="0" y="120730"/>
                  </a:cubicBezTo>
                  <a:lnTo>
                    <a:pt x="0" y="31996"/>
                  </a:lnTo>
                  <a:cubicBezTo>
                    <a:pt x="0" y="23510"/>
                    <a:pt x="3371" y="15372"/>
                    <a:pt x="9371" y="9371"/>
                  </a:cubicBezTo>
                  <a:cubicBezTo>
                    <a:pt x="15372" y="3371"/>
                    <a:pt x="23510" y="0"/>
                    <a:pt x="31996" y="0"/>
                  </a:cubicBezTo>
                  <a:close/>
                </a:path>
              </a:pathLst>
            </a:custGeom>
            <a:solidFill>
              <a:srgbClr val="643FA9"/>
            </a:solidFill>
          </p:spPr>
        </p:sp>
        <p:sp>
          <p:nvSpPr>
            <p:cNvPr id="33" name="TextBox 33"/>
            <p:cNvSpPr txBox="1"/>
            <p:nvPr/>
          </p:nvSpPr>
          <p:spPr>
            <a:xfrm>
              <a:off x="0" y="-47625"/>
              <a:ext cx="1083378" cy="200351"/>
            </a:xfrm>
            <a:prstGeom prst="rect">
              <a:avLst/>
            </a:prstGeom>
          </p:spPr>
          <p:txBody>
            <a:bodyPr lIns="50800" tIns="50800" rIns="50800" bIns="50800" rtlCol="0" anchor="ctr"/>
            <a:lstStyle/>
            <a:p>
              <a:pPr algn="ctr">
                <a:lnSpc>
                  <a:spcPts val="2800"/>
                </a:lnSpc>
              </a:pPr>
              <a:endParaRPr/>
            </a:p>
          </p:txBody>
        </p:sp>
      </p:grpSp>
      <p:sp>
        <p:nvSpPr>
          <p:cNvPr id="34" name="TextBox 34"/>
          <p:cNvSpPr txBox="1"/>
          <p:nvPr/>
        </p:nvSpPr>
        <p:spPr>
          <a:xfrm>
            <a:off x="4767453" y="2101311"/>
            <a:ext cx="3834400" cy="297180"/>
          </a:xfrm>
          <a:prstGeom prst="rect">
            <a:avLst/>
          </a:prstGeom>
        </p:spPr>
        <p:txBody>
          <a:bodyPr lIns="0" tIns="0" rIns="0" bIns="0" rtlCol="0" anchor="t">
            <a:spAutoFit/>
          </a:bodyPr>
          <a:lstStyle/>
          <a:p>
            <a:pPr algn="ctr">
              <a:lnSpc>
                <a:spcPts val="2520"/>
              </a:lnSpc>
            </a:pPr>
            <a:r>
              <a:rPr lang="en-US" sz="1800" b="1">
                <a:solidFill>
                  <a:srgbClr val="FFFFFF"/>
                </a:solidFill>
                <a:latin typeface="Canva Sans Bold"/>
                <a:ea typeface="Canva Sans Bold"/>
                <a:cs typeface="Canva Sans Bold"/>
                <a:sym typeface="Canva Sans Bold"/>
              </a:rPr>
              <a:t> seamless, high-quality streaming.</a:t>
            </a:r>
          </a:p>
        </p:txBody>
      </p:sp>
      <p:grpSp>
        <p:nvGrpSpPr>
          <p:cNvPr id="35" name="Group 35"/>
          <p:cNvGrpSpPr/>
          <p:nvPr/>
        </p:nvGrpSpPr>
        <p:grpSpPr>
          <a:xfrm>
            <a:off x="4292955" y="2687479"/>
            <a:ext cx="4460520" cy="607436"/>
            <a:chOff x="0" y="0"/>
            <a:chExt cx="1174787" cy="159983"/>
          </a:xfrm>
        </p:grpSpPr>
        <p:sp>
          <p:nvSpPr>
            <p:cNvPr id="36" name="Freeform 36"/>
            <p:cNvSpPr/>
            <p:nvPr/>
          </p:nvSpPr>
          <p:spPr>
            <a:xfrm>
              <a:off x="0" y="0"/>
              <a:ext cx="1174787" cy="159983"/>
            </a:xfrm>
            <a:custGeom>
              <a:avLst/>
              <a:gdLst/>
              <a:ahLst/>
              <a:cxnLst/>
              <a:rect l="l" t="t" r="r" b="b"/>
              <a:pathLst>
                <a:path w="1174787" h="159983">
                  <a:moveTo>
                    <a:pt x="29506" y="0"/>
                  </a:moveTo>
                  <a:lnTo>
                    <a:pt x="1145281" y="0"/>
                  </a:lnTo>
                  <a:cubicBezTo>
                    <a:pt x="1153107" y="0"/>
                    <a:pt x="1160612" y="3109"/>
                    <a:pt x="1166145" y="8642"/>
                  </a:cubicBezTo>
                  <a:cubicBezTo>
                    <a:pt x="1171679" y="14176"/>
                    <a:pt x="1174787" y="21681"/>
                    <a:pt x="1174787" y="29506"/>
                  </a:cubicBezTo>
                  <a:lnTo>
                    <a:pt x="1174787" y="130477"/>
                  </a:lnTo>
                  <a:cubicBezTo>
                    <a:pt x="1174787" y="138303"/>
                    <a:pt x="1171679" y="145808"/>
                    <a:pt x="1166145" y="151341"/>
                  </a:cubicBezTo>
                  <a:cubicBezTo>
                    <a:pt x="1160612" y="156874"/>
                    <a:pt x="1153107" y="159983"/>
                    <a:pt x="1145281" y="159983"/>
                  </a:cubicBezTo>
                  <a:lnTo>
                    <a:pt x="29506" y="159983"/>
                  </a:lnTo>
                  <a:cubicBezTo>
                    <a:pt x="21681" y="159983"/>
                    <a:pt x="14176" y="156874"/>
                    <a:pt x="8642" y="151341"/>
                  </a:cubicBezTo>
                  <a:cubicBezTo>
                    <a:pt x="3109" y="145808"/>
                    <a:pt x="0" y="138303"/>
                    <a:pt x="0" y="130477"/>
                  </a:cubicBezTo>
                  <a:lnTo>
                    <a:pt x="0" y="29506"/>
                  </a:lnTo>
                  <a:cubicBezTo>
                    <a:pt x="0" y="21681"/>
                    <a:pt x="3109" y="14176"/>
                    <a:pt x="8642" y="8642"/>
                  </a:cubicBezTo>
                  <a:cubicBezTo>
                    <a:pt x="14176" y="3109"/>
                    <a:pt x="21681" y="0"/>
                    <a:pt x="29506" y="0"/>
                  </a:cubicBezTo>
                  <a:close/>
                </a:path>
              </a:pathLst>
            </a:custGeom>
            <a:solidFill>
              <a:srgbClr val="643FA9"/>
            </a:solidFill>
          </p:spPr>
        </p:sp>
        <p:sp>
          <p:nvSpPr>
            <p:cNvPr id="37" name="TextBox 37"/>
            <p:cNvSpPr txBox="1"/>
            <p:nvPr/>
          </p:nvSpPr>
          <p:spPr>
            <a:xfrm>
              <a:off x="0" y="-47625"/>
              <a:ext cx="1174787" cy="207608"/>
            </a:xfrm>
            <a:prstGeom prst="rect">
              <a:avLst/>
            </a:prstGeom>
          </p:spPr>
          <p:txBody>
            <a:bodyPr lIns="50800" tIns="50800" rIns="50800" bIns="50800" rtlCol="0" anchor="ctr"/>
            <a:lstStyle/>
            <a:p>
              <a:pPr algn="ctr">
                <a:lnSpc>
                  <a:spcPts val="2800"/>
                </a:lnSpc>
              </a:pPr>
              <a:endParaRPr/>
            </a:p>
          </p:txBody>
        </p:sp>
      </p:grpSp>
      <p:sp>
        <p:nvSpPr>
          <p:cNvPr id="38" name="TextBox 38"/>
          <p:cNvSpPr txBox="1"/>
          <p:nvPr/>
        </p:nvSpPr>
        <p:spPr>
          <a:xfrm>
            <a:off x="4432981" y="2826854"/>
            <a:ext cx="4136987" cy="611505"/>
          </a:xfrm>
          <a:prstGeom prst="rect">
            <a:avLst/>
          </a:prstGeom>
        </p:spPr>
        <p:txBody>
          <a:bodyPr lIns="0" tIns="0" rIns="0" bIns="0" rtlCol="0" anchor="t">
            <a:spAutoFit/>
          </a:bodyPr>
          <a:lstStyle/>
          <a:p>
            <a:pPr algn="ctr">
              <a:lnSpc>
                <a:spcPts val="2520"/>
              </a:lnSpc>
            </a:pPr>
            <a:r>
              <a:rPr lang="en-US" sz="1800" b="1">
                <a:solidFill>
                  <a:srgbClr val="FFFFFF"/>
                </a:solidFill>
                <a:latin typeface="Canva Sans Bold"/>
                <a:ea typeface="Canva Sans Bold"/>
                <a:cs typeface="Canva Sans Bold"/>
                <a:sym typeface="Canva Sans Bold"/>
              </a:rPr>
              <a:t>recommendations that match mood.</a:t>
            </a:r>
          </a:p>
          <a:p>
            <a:pPr algn="ctr">
              <a:lnSpc>
                <a:spcPts val="2520"/>
              </a:lnSpc>
            </a:pPr>
            <a:endParaRPr lang="en-US" sz="1800" b="1">
              <a:solidFill>
                <a:srgbClr val="FFFFFF"/>
              </a:solidFill>
              <a:latin typeface="Canva Sans Bold"/>
              <a:ea typeface="Canva Sans Bold"/>
              <a:cs typeface="Canva Sans Bold"/>
              <a:sym typeface="Canva Sans Bold"/>
            </a:endParaRPr>
          </a:p>
        </p:txBody>
      </p:sp>
      <p:grpSp>
        <p:nvGrpSpPr>
          <p:cNvPr id="39" name="Group 39"/>
          <p:cNvGrpSpPr/>
          <p:nvPr/>
        </p:nvGrpSpPr>
        <p:grpSpPr>
          <a:xfrm>
            <a:off x="3773580" y="3443771"/>
            <a:ext cx="4979895" cy="607436"/>
            <a:chOff x="0" y="0"/>
            <a:chExt cx="1311577" cy="159983"/>
          </a:xfrm>
        </p:grpSpPr>
        <p:sp>
          <p:nvSpPr>
            <p:cNvPr id="40" name="Freeform 40"/>
            <p:cNvSpPr/>
            <p:nvPr/>
          </p:nvSpPr>
          <p:spPr>
            <a:xfrm>
              <a:off x="0" y="0"/>
              <a:ext cx="1311577" cy="159983"/>
            </a:xfrm>
            <a:custGeom>
              <a:avLst/>
              <a:gdLst/>
              <a:ahLst/>
              <a:cxnLst/>
              <a:rect l="l" t="t" r="r" b="b"/>
              <a:pathLst>
                <a:path w="1311577" h="159983">
                  <a:moveTo>
                    <a:pt x="26429" y="0"/>
                  </a:moveTo>
                  <a:lnTo>
                    <a:pt x="1285148" y="0"/>
                  </a:lnTo>
                  <a:cubicBezTo>
                    <a:pt x="1292158" y="0"/>
                    <a:pt x="1298880" y="2784"/>
                    <a:pt x="1303836" y="7741"/>
                  </a:cubicBezTo>
                  <a:cubicBezTo>
                    <a:pt x="1308793" y="12697"/>
                    <a:pt x="1311577" y="19419"/>
                    <a:pt x="1311577" y="26429"/>
                  </a:cubicBezTo>
                  <a:lnTo>
                    <a:pt x="1311577" y="133554"/>
                  </a:lnTo>
                  <a:cubicBezTo>
                    <a:pt x="1311577" y="140564"/>
                    <a:pt x="1308793" y="147286"/>
                    <a:pt x="1303836" y="152242"/>
                  </a:cubicBezTo>
                  <a:cubicBezTo>
                    <a:pt x="1298880" y="157199"/>
                    <a:pt x="1292158" y="159983"/>
                    <a:pt x="1285148" y="159983"/>
                  </a:cubicBezTo>
                  <a:lnTo>
                    <a:pt x="26429" y="159983"/>
                  </a:lnTo>
                  <a:cubicBezTo>
                    <a:pt x="19419" y="159983"/>
                    <a:pt x="12697" y="157199"/>
                    <a:pt x="7741" y="152242"/>
                  </a:cubicBezTo>
                  <a:cubicBezTo>
                    <a:pt x="2784" y="147286"/>
                    <a:pt x="0" y="140564"/>
                    <a:pt x="0" y="133554"/>
                  </a:cubicBezTo>
                  <a:lnTo>
                    <a:pt x="0" y="26429"/>
                  </a:lnTo>
                  <a:cubicBezTo>
                    <a:pt x="0" y="19419"/>
                    <a:pt x="2784" y="12697"/>
                    <a:pt x="7741" y="7741"/>
                  </a:cubicBezTo>
                  <a:cubicBezTo>
                    <a:pt x="12697" y="2784"/>
                    <a:pt x="19419" y="0"/>
                    <a:pt x="26429" y="0"/>
                  </a:cubicBezTo>
                  <a:close/>
                </a:path>
              </a:pathLst>
            </a:custGeom>
            <a:solidFill>
              <a:srgbClr val="643FA9"/>
            </a:solidFill>
          </p:spPr>
        </p:sp>
        <p:sp>
          <p:nvSpPr>
            <p:cNvPr id="41" name="TextBox 41"/>
            <p:cNvSpPr txBox="1"/>
            <p:nvPr/>
          </p:nvSpPr>
          <p:spPr>
            <a:xfrm>
              <a:off x="0" y="-47625"/>
              <a:ext cx="1311577" cy="207608"/>
            </a:xfrm>
            <a:prstGeom prst="rect">
              <a:avLst/>
            </a:prstGeom>
          </p:spPr>
          <p:txBody>
            <a:bodyPr lIns="50800" tIns="50800" rIns="50800" bIns="50800" rtlCol="0" anchor="ctr"/>
            <a:lstStyle/>
            <a:p>
              <a:pPr algn="ctr">
                <a:lnSpc>
                  <a:spcPts val="2800"/>
                </a:lnSpc>
              </a:pPr>
              <a:endParaRPr/>
            </a:p>
          </p:txBody>
        </p:sp>
      </p:grpSp>
      <p:sp>
        <p:nvSpPr>
          <p:cNvPr id="42" name="TextBox 42"/>
          <p:cNvSpPr txBox="1"/>
          <p:nvPr/>
        </p:nvSpPr>
        <p:spPr>
          <a:xfrm>
            <a:off x="3856947" y="3584612"/>
            <a:ext cx="4731906" cy="297180"/>
          </a:xfrm>
          <a:prstGeom prst="rect">
            <a:avLst/>
          </a:prstGeom>
        </p:spPr>
        <p:txBody>
          <a:bodyPr lIns="0" tIns="0" rIns="0" bIns="0" rtlCol="0" anchor="t">
            <a:spAutoFit/>
          </a:bodyPr>
          <a:lstStyle/>
          <a:p>
            <a:pPr algn="ctr">
              <a:lnSpc>
                <a:spcPts val="2520"/>
              </a:lnSpc>
            </a:pPr>
            <a:r>
              <a:rPr lang="en-US" sz="1800" b="1">
                <a:solidFill>
                  <a:srgbClr val="FFFFFF"/>
                </a:solidFill>
                <a:latin typeface="Canva Sans Bold"/>
                <a:ea typeface="Canva Sans Bold"/>
                <a:cs typeface="Canva Sans Bold"/>
                <a:sym typeface="Canva Sans Bold"/>
              </a:rPr>
              <a:t>watching movies with friends in real time</a:t>
            </a:r>
          </a:p>
        </p:txBody>
      </p:sp>
      <p:grpSp>
        <p:nvGrpSpPr>
          <p:cNvPr id="43" name="Group 43"/>
          <p:cNvGrpSpPr/>
          <p:nvPr/>
        </p:nvGrpSpPr>
        <p:grpSpPr>
          <a:xfrm>
            <a:off x="9594605" y="1794451"/>
            <a:ext cx="4113450" cy="579882"/>
            <a:chOff x="0" y="0"/>
            <a:chExt cx="1083378" cy="152726"/>
          </a:xfrm>
        </p:grpSpPr>
        <p:sp>
          <p:nvSpPr>
            <p:cNvPr id="44" name="Freeform 44"/>
            <p:cNvSpPr/>
            <p:nvPr/>
          </p:nvSpPr>
          <p:spPr>
            <a:xfrm>
              <a:off x="0" y="0"/>
              <a:ext cx="1083378" cy="152726"/>
            </a:xfrm>
            <a:custGeom>
              <a:avLst/>
              <a:gdLst/>
              <a:ahLst/>
              <a:cxnLst/>
              <a:rect l="l" t="t" r="r" b="b"/>
              <a:pathLst>
                <a:path w="1083378" h="152726">
                  <a:moveTo>
                    <a:pt x="31996" y="0"/>
                  </a:moveTo>
                  <a:lnTo>
                    <a:pt x="1051382" y="0"/>
                  </a:lnTo>
                  <a:cubicBezTo>
                    <a:pt x="1059868" y="0"/>
                    <a:pt x="1068006" y="3371"/>
                    <a:pt x="1074006" y="9371"/>
                  </a:cubicBezTo>
                  <a:cubicBezTo>
                    <a:pt x="1080007" y="15372"/>
                    <a:pt x="1083378" y="23510"/>
                    <a:pt x="1083378" y="31996"/>
                  </a:cubicBezTo>
                  <a:lnTo>
                    <a:pt x="1083378" y="120730"/>
                  </a:lnTo>
                  <a:cubicBezTo>
                    <a:pt x="1083378" y="138401"/>
                    <a:pt x="1069053" y="152726"/>
                    <a:pt x="1051382" y="152726"/>
                  </a:cubicBezTo>
                  <a:lnTo>
                    <a:pt x="31996" y="152726"/>
                  </a:lnTo>
                  <a:cubicBezTo>
                    <a:pt x="23510" y="152726"/>
                    <a:pt x="15372" y="149355"/>
                    <a:pt x="9371" y="143355"/>
                  </a:cubicBezTo>
                  <a:cubicBezTo>
                    <a:pt x="3371" y="137354"/>
                    <a:pt x="0" y="129216"/>
                    <a:pt x="0" y="120730"/>
                  </a:cubicBezTo>
                  <a:lnTo>
                    <a:pt x="0" y="31996"/>
                  </a:lnTo>
                  <a:cubicBezTo>
                    <a:pt x="0" y="23510"/>
                    <a:pt x="3371" y="15372"/>
                    <a:pt x="9371" y="9371"/>
                  </a:cubicBezTo>
                  <a:cubicBezTo>
                    <a:pt x="15372" y="3371"/>
                    <a:pt x="23510" y="0"/>
                    <a:pt x="31996" y="0"/>
                  </a:cubicBezTo>
                  <a:close/>
                </a:path>
              </a:pathLst>
            </a:custGeom>
            <a:solidFill>
              <a:srgbClr val="643FA9"/>
            </a:solidFill>
          </p:spPr>
        </p:sp>
        <p:sp>
          <p:nvSpPr>
            <p:cNvPr id="45" name="TextBox 45"/>
            <p:cNvSpPr txBox="1"/>
            <p:nvPr/>
          </p:nvSpPr>
          <p:spPr>
            <a:xfrm>
              <a:off x="0" y="-47625"/>
              <a:ext cx="1083378" cy="200351"/>
            </a:xfrm>
            <a:prstGeom prst="rect">
              <a:avLst/>
            </a:prstGeom>
          </p:spPr>
          <p:txBody>
            <a:bodyPr lIns="50800" tIns="50800" rIns="50800" bIns="50800" rtlCol="0" anchor="ctr"/>
            <a:lstStyle/>
            <a:p>
              <a:pPr algn="ctr">
                <a:lnSpc>
                  <a:spcPts val="2800"/>
                </a:lnSpc>
              </a:pPr>
              <a:endParaRPr/>
            </a:p>
          </p:txBody>
        </p:sp>
      </p:grpSp>
      <p:sp>
        <p:nvSpPr>
          <p:cNvPr id="46" name="TextBox 46"/>
          <p:cNvSpPr txBox="1"/>
          <p:nvPr/>
        </p:nvSpPr>
        <p:spPr>
          <a:xfrm>
            <a:off x="9722033" y="1921515"/>
            <a:ext cx="3834400" cy="297180"/>
          </a:xfrm>
          <a:prstGeom prst="rect">
            <a:avLst/>
          </a:prstGeom>
        </p:spPr>
        <p:txBody>
          <a:bodyPr lIns="0" tIns="0" rIns="0" bIns="0" rtlCol="0" anchor="t">
            <a:spAutoFit/>
          </a:bodyPr>
          <a:lstStyle/>
          <a:p>
            <a:pPr algn="ctr">
              <a:lnSpc>
                <a:spcPts val="2520"/>
              </a:lnSpc>
            </a:pPr>
            <a:r>
              <a:rPr lang="en-US" sz="1800" b="1">
                <a:solidFill>
                  <a:srgbClr val="FFFFFF"/>
                </a:solidFill>
                <a:latin typeface="Canva Sans Bold"/>
                <a:ea typeface="Canva Sans Bold"/>
                <a:cs typeface="Canva Sans Bold"/>
                <a:sym typeface="Canva Sans Bold"/>
              </a:rPr>
              <a:t>Interactive movies sound exciting.</a:t>
            </a:r>
          </a:p>
        </p:txBody>
      </p:sp>
      <p:grpSp>
        <p:nvGrpSpPr>
          <p:cNvPr id="47" name="Group 47"/>
          <p:cNvGrpSpPr/>
          <p:nvPr/>
        </p:nvGrpSpPr>
        <p:grpSpPr>
          <a:xfrm>
            <a:off x="9582508" y="2616835"/>
            <a:ext cx="4113450" cy="579882"/>
            <a:chOff x="0" y="0"/>
            <a:chExt cx="1083378" cy="152726"/>
          </a:xfrm>
        </p:grpSpPr>
        <p:sp>
          <p:nvSpPr>
            <p:cNvPr id="48" name="Freeform 48"/>
            <p:cNvSpPr/>
            <p:nvPr/>
          </p:nvSpPr>
          <p:spPr>
            <a:xfrm>
              <a:off x="0" y="0"/>
              <a:ext cx="1083378" cy="152726"/>
            </a:xfrm>
            <a:custGeom>
              <a:avLst/>
              <a:gdLst/>
              <a:ahLst/>
              <a:cxnLst/>
              <a:rect l="l" t="t" r="r" b="b"/>
              <a:pathLst>
                <a:path w="1083378" h="152726">
                  <a:moveTo>
                    <a:pt x="31996" y="0"/>
                  </a:moveTo>
                  <a:lnTo>
                    <a:pt x="1051382" y="0"/>
                  </a:lnTo>
                  <a:cubicBezTo>
                    <a:pt x="1059868" y="0"/>
                    <a:pt x="1068006" y="3371"/>
                    <a:pt x="1074006" y="9371"/>
                  </a:cubicBezTo>
                  <a:cubicBezTo>
                    <a:pt x="1080007" y="15372"/>
                    <a:pt x="1083378" y="23510"/>
                    <a:pt x="1083378" y="31996"/>
                  </a:cubicBezTo>
                  <a:lnTo>
                    <a:pt x="1083378" y="120730"/>
                  </a:lnTo>
                  <a:cubicBezTo>
                    <a:pt x="1083378" y="138401"/>
                    <a:pt x="1069053" y="152726"/>
                    <a:pt x="1051382" y="152726"/>
                  </a:cubicBezTo>
                  <a:lnTo>
                    <a:pt x="31996" y="152726"/>
                  </a:lnTo>
                  <a:cubicBezTo>
                    <a:pt x="23510" y="152726"/>
                    <a:pt x="15372" y="149355"/>
                    <a:pt x="9371" y="143355"/>
                  </a:cubicBezTo>
                  <a:cubicBezTo>
                    <a:pt x="3371" y="137354"/>
                    <a:pt x="0" y="129216"/>
                    <a:pt x="0" y="120730"/>
                  </a:cubicBezTo>
                  <a:lnTo>
                    <a:pt x="0" y="31996"/>
                  </a:lnTo>
                  <a:cubicBezTo>
                    <a:pt x="0" y="23510"/>
                    <a:pt x="3371" y="15372"/>
                    <a:pt x="9371" y="9371"/>
                  </a:cubicBezTo>
                  <a:cubicBezTo>
                    <a:pt x="15372" y="3371"/>
                    <a:pt x="23510" y="0"/>
                    <a:pt x="31996" y="0"/>
                  </a:cubicBezTo>
                  <a:close/>
                </a:path>
              </a:pathLst>
            </a:custGeom>
            <a:solidFill>
              <a:srgbClr val="643FA9"/>
            </a:solidFill>
          </p:spPr>
        </p:sp>
        <p:sp>
          <p:nvSpPr>
            <p:cNvPr id="49" name="TextBox 49"/>
            <p:cNvSpPr txBox="1"/>
            <p:nvPr/>
          </p:nvSpPr>
          <p:spPr>
            <a:xfrm>
              <a:off x="0" y="-47625"/>
              <a:ext cx="1083378" cy="200351"/>
            </a:xfrm>
            <a:prstGeom prst="rect">
              <a:avLst/>
            </a:prstGeom>
          </p:spPr>
          <p:txBody>
            <a:bodyPr lIns="50800" tIns="50800" rIns="50800" bIns="50800" rtlCol="0" anchor="ctr"/>
            <a:lstStyle/>
            <a:p>
              <a:pPr algn="ctr">
                <a:lnSpc>
                  <a:spcPts val="2800"/>
                </a:lnSpc>
              </a:pPr>
              <a:endParaRPr/>
            </a:p>
          </p:txBody>
        </p:sp>
      </p:grpSp>
      <p:sp>
        <p:nvSpPr>
          <p:cNvPr id="50" name="TextBox 50"/>
          <p:cNvSpPr txBox="1"/>
          <p:nvPr/>
        </p:nvSpPr>
        <p:spPr>
          <a:xfrm>
            <a:off x="9722033" y="2743898"/>
            <a:ext cx="3834400" cy="297180"/>
          </a:xfrm>
          <a:prstGeom prst="rect">
            <a:avLst/>
          </a:prstGeom>
        </p:spPr>
        <p:txBody>
          <a:bodyPr lIns="0" tIns="0" rIns="0" bIns="0" rtlCol="0" anchor="t">
            <a:spAutoFit/>
          </a:bodyPr>
          <a:lstStyle/>
          <a:p>
            <a:pPr algn="ctr">
              <a:lnSpc>
                <a:spcPts val="2520"/>
              </a:lnSpc>
            </a:pPr>
            <a:r>
              <a:rPr lang="en-US" sz="1800" b="1">
                <a:solidFill>
                  <a:srgbClr val="FFFFFF"/>
                </a:solidFill>
                <a:latin typeface="Canva Sans Bold"/>
                <a:ea typeface="Canva Sans Bold"/>
                <a:cs typeface="Canva Sans Bold"/>
                <a:sym typeface="Canva Sans Bold"/>
              </a:rPr>
              <a:t>Ads shouldn't ruin the experience</a:t>
            </a:r>
          </a:p>
        </p:txBody>
      </p:sp>
      <p:grpSp>
        <p:nvGrpSpPr>
          <p:cNvPr id="51" name="Group 51"/>
          <p:cNvGrpSpPr/>
          <p:nvPr/>
        </p:nvGrpSpPr>
        <p:grpSpPr>
          <a:xfrm>
            <a:off x="4167435" y="6221387"/>
            <a:ext cx="4586040" cy="579882"/>
            <a:chOff x="0" y="0"/>
            <a:chExt cx="1207846" cy="152726"/>
          </a:xfrm>
        </p:grpSpPr>
        <p:sp>
          <p:nvSpPr>
            <p:cNvPr id="52" name="Freeform 52"/>
            <p:cNvSpPr/>
            <p:nvPr/>
          </p:nvSpPr>
          <p:spPr>
            <a:xfrm>
              <a:off x="0" y="0"/>
              <a:ext cx="1207846" cy="152726"/>
            </a:xfrm>
            <a:custGeom>
              <a:avLst/>
              <a:gdLst/>
              <a:ahLst/>
              <a:cxnLst/>
              <a:rect l="l" t="t" r="r" b="b"/>
              <a:pathLst>
                <a:path w="1207846" h="152726">
                  <a:moveTo>
                    <a:pt x="28699" y="0"/>
                  </a:moveTo>
                  <a:lnTo>
                    <a:pt x="1179148" y="0"/>
                  </a:lnTo>
                  <a:cubicBezTo>
                    <a:pt x="1186759" y="0"/>
                    <a:pt x="1194058" y="3024"/>
                    <a:pt x="1199440" y="8406"/>
                  </a:cubicBezTo>
                  <a:cubicBezTo>
                    <a:pt x="1204822" y="13788"/>
                    <a:pt x="1207846" y="21087"/>
                    <a:pt x="1207846" y="28699"/>
                  </a:cubicBezTo>
                  <a:lnTo>
                    <a:pt x="1207846" y="124028"/>
                  </a:lnTo>
                  <a:cubicBezTo>
                    <a:pt x="1207846" y="139877"/>
                    <a:pt x="1194997" y="152726"/>
                    <a:pt x="1179148" y="152726"/>
                  </a:cubicBezTo>
                  <a:lnTo>
                    <a:pt x="28699" y="152726"/>
                  </a:lnTo>
                  <a:cubicBezTo>
                    <a:pt x="21087" y="152726"/>
                    <a:pt x="13788" y="149703"/>
                    <a:pt x="8406" y="144321"/>
                  </a:cubicBezTo>
                  <a:cubicBezTo>
                    <a:pt x="3024" y="138939"/>
                    <a:pt x="0" y="131639"/>
                    <a:pt x="0" y="124028"/>
                  </a:cubicBezTo>
                  <a:lnTo>
                    <a:pt x="0" y="28699"/>
                  </a:lnTo>
                  <a:cubicBezTo>
                    <a:pt x="0" y="12849"/>
                    <a:pt x="12849" y="0"/>
                    <a:pt x="28699" y="0"/>
                  </a:cubicBezTo>
                  <a:close/>
                </a:path>
              </a:pathLst>
            </a:custGeom>
            <a:solidFill>
              <a:srgbClr val="643FA9"/>
            </a:solidFill>
          </p:spPr>
        </p:sp>
        <p:sp>
          <p:nvSpPr>
            <p:cNvPr id="53" name="TextBox 53"/>
            <p:cNvSpPr txBox="1"/>
            <p:nvPr/>
          </p:nvSpPr>
          <p:spPr>
            <a:xfrm>
              <a:off x="0" y="-47625"/>
              <a:ext cx="1207846" cy="200351"/>
            </a:xfrm>
            <a:prstGeom prst="rect">
              <a:avLst/>
            </a:prstGeom>
          </p:spPr>
          <p:txBody>
            <a:bodyPr lIns="50800" tIns="50800" rIns="50800" bIns="50800" rtlCol="0" anchor="ctr"/>
            <a:lstStyle/>
            <a:p>
              <a:pPr algn="ctr">
                <a:lnSpc>
                  <a:spcPts val="2800"/>
                </a:lnSpc>
              </a:pPr>
              <a:endParaRPr/>
            </a:p>
          </p:txBody>
        </p:sp>
      </p:grpSp>
      <p:sp>
        <p:nvSpPr>
          <p:cNvPr id="54" name="TextBox 54"/>
          <p:cNvSpPr txBox="1"/>
          <p:nvPr/>
        </p:nvSpPr>
        <p:spPr>
          <a:xfrm>
            <a:off x="4238204" y="6348451"/>
            <a:ext cx="4288608" cy="297180"/>
          </a:xfrm>
          <a:prstGeom prst="rect">
            <a:avLst/>
          </a:prstGeom>
        </p:spPr>
        <p:txBody>
          <a:bodyPr lIns="0" tIns="0" rIns="0" bIns="0" rtlCol="0" anchor="t">
            <a:spAutoFit/>
          </a:bodyPr>
          <a:lstStyle/>
          <a:p>
            <a:pPr algn="ctr">
              <a:lnSpc>
                <a:spcPts val="2520"/>
              </a:lnSpc>
            </a:pPr>
            <a:r>
              <a:rPr lang="en-US" sz="1800" b="1">
                <a:solidFill>
                  <a:srgbClr val="FFFFFF"/>
                </a:solidFill>
                <a:latin typeface="Canva Sans Bold"/>
                <a:ea typeface="Canva Sans Bold"/>
                <a:cs typeface="Canva Sans Bold"/>
                <a:sym typeface="Canva Sans Bold"/>
              </a:rPr>
              <a:t>Tries AI recaps and mood-based picks.</a:t>
            </a:r>
          </a:p>
        </p:txBody>
      </p:sp>
      <p:grpSp>
        <p:nvGrpSpPr>
          <p:cNvPr id="55" name="Group 55"/>
          <p:cNvGrpSpPr/>
          <p:nvPr/>
        </p:nvGrpSpPr>
        <p:grpSpPr>
          <a:xfrm>
            <a:off x="4167435" y="7045680"/>
            <a:ext cx="4586040" cy="579882"/>
            <a:chOff x="0" y="0"/>
            <a:chExt cx="1207846" cy="152726"/>
          </a:xfrm>
        </p:grpSpPr>
        <p:sp>
          <p:nvSpPr>
            <p:cNvPr id="56" name="Freeform 56"/>
            <p:cNvSpPr/>
            <p:nvPr/>
          </p:nvSpPr>
          <p:spPr>
            <a:xfrm>
              <a:off x="0" y="0"/>
              <a:ext cx="1207846" cy="152726"/>
            </a:xfrm>
            <a:custGeom>
              <a:avLst/>
              <a:gdLst/>
              <a:ahLst/>
              <a:cxnLst/>
              <a:rect l="l" t="t" r="r" b="b"/>
              <a:pathLst>
                <a:path w="1207846" h="152726">
                  <a:moveTo>
                    <a:pt x="28699" y="0"/>
                  </a:moveTo>
                  <a:lnTo>
                    <a:pt x="1179148" y="0"/>
                  </a:lnTo>
                  <a:cubicBezTo>
                    <a:pt x="1186759" y="0"/>
                    <a:pt x="1194058" y="3024"/>
                    <a:pt x="1199440" y="8406"/>
                  </a:cubicBezTo>
                  <a:cubicBezTo>
                    <a:pt x="1204822" y="13788"/>
                    <a:pt x="1207846" y="21087"/>
                    <a:pt x="1207846" y="28699"/>
                  </a:cubicBezTo>
                  <a:lnTo>
                    <a:pt x="1207846" y="124028"/>
                  </a:lnTo>
                  <a:cubicBezTo>
                    <a:pt x="1207846" y="139877"/>
                    <a:pt x="1194997" y="152726"/>
                    <a:pt x="1179148" y="152726"/>
                  </a:cubicBezTo>
                  <a:lnTo>
                    <a:pt x="28699" y="152726"/>
                  </a:lnTo>
                  <a:cubicBezTo>
                    <a:pt x="21087" y="152726"/>
                    <a:pt x="13788" y="149703"/>
                    <a:pt x="8406" y="144321"/>
                  </a:cubicBezTo>
                  <a:cubicBezTo>
                    <a:pt x="3024" y="138939"/>
                    <a:pt x="0" y="131639"/>
                    <a:pt x="0" y="124028"/>
                  </a:cubicBezTo>
                  <a:lnTo>
                    <a:pt x="0" y="28699"/>
                  </a:lnTo>
                  <a:cubicBezTo>
                    <a:pt x="0" y="12849"/>
                    <a:pt x="12849" y="0"/>
                    <a:pt x="28699" y="0"/>
                  </a:cubicBezTo>
                  <a:close/>
                </a:path>
              </a:pathLst>
            </a:custGeom>
            <a:solidFill>
              <a:srgbClr val="643FA9"/>
            </a:solidFill>
          </p:spPr>
        </p:sp>
        <p:sp>
          <p:nvSpPr>
            <p:cNvPr id="57" name="TextBox 57"/>
            <p:cNvSpPr txBox="1"/>
            <p:nvPr/>
          </p:nvSpPr>
          <p:spPr>
            <a:xfrm>
              <a:off x="0" y="-47625"/>
              <a:ext cx="1207846" cy="200351"/>
            </a:xfrm>
            <a:prstGeom prst="rect">
              <a:avLst/>
            </a:prstGeom>
          </p:spPr>
          <p:txBody>
            <a:bodyPr lIns="50800" tIns="50800" rIns="50800" bIns="50800" rtlCol="0" anchor="ctr"/>
            <a:lstStyle/>
            <a:p>
              <a:pPr algn="ctr">
                <a:lnSpc>
                  <a:spcPts val="2800"/>
                </a:lnSpc>
              </a:pPr>
              <a:endParaRPr/>
            </a:p>
          </p:txBody>
        </p:sp>
      </p:grpSp>
      <p:sp>
        <p:nvSpPr>
          <p:cNvPr id="58" name="TextBox 58"/>
          <p:cNvSpPr txBox="1"/>
          <p:nvPr/>
        </p:nvSpPr>
        <p:spPr>
          <a:xfrm>
            <a:off x="4316151" y="7145788"/>
            <a:ext cx="4288608" cy="297180"/>
          </a:xfrm>
          <a:prstGeom prst="rect">
            <a:avLst/>
          </a:prstGeom>
        </p:spPr>
        <p:txBody>
          <a:bodyPr lIns="0" tIns="0" rIns="0" bIns="0" rtlCol="0" anchor="t">
            <a:spAutoFit/>
          </a:bodyPr>
          <a:lstStyle/>
          <a:p>
            <a:pPr algn="ctr">
              <a:lnSpc>
                <a:spcPts val="2520"/>
              </a:lnSpc>
            </a:pPr>
            <a:r>
              <a:rPr lang="en-US" sz="1800" b="1">
                <a:solidFill>
                  <a:srgbClr val="FFFFFF"/>
                </a:solidFill>
                <a:latin typeface="Canva Sans Bold"/>
                <a:ea typeface="Canva Sans Bold"/>
                <a:cs typeface="Canva Sans Bold"/>
                <a:sym typeface="Canva Sans Bold"/>
              </a:rPr>
              <a:t>Watches Short series</a:t>
            </a:r>
          </a:p>
        </p:txBody>
      </p:sp>
      <p:grpSp>
        <p:nvGrpSpPr>
          <p:cNvPr id="59" name="Group 59"/>
          <p:cNvGrpSpPr/>
          <p:nvPr/>
        </p:nvGrpSpPr>
        <p:grpSpPr>
          <a:xfrm>
            <a:off x="9582508" y="6221387"/>
            <a:ext cx="4586040" cy="579882"/>
            <a:chOff x="0" y="0"/>
            <a:chExt cx="1207846" cy="152726"/>
          </a:xfrm>
        </p:grpSpPr>
        <p:sp>
          <p:nvSpPr>
            <p:cNvPr id="60" name="Freeform 60"/>
            <p:cNvSpPr/>
            <p:nvPr/>
          </p:nvSpPr>
          <p:spPr>
            <a:xfrm>
              <a:off x="0" y="0"/>
              <a:ext cx="1207846" cy="152726"/>
            </a:xfrm>
            <a:custGeom>
              <a:avLst/>
              <a:gdLst/>
              <a:ahLst/>
              <a:cxnLst/>
              <a:rect l="l" t="t" r="r" b="b"/>
              <a:pathLst>
                <a:path w="1207846" h="152726">
                  <a:moveTo>
                    <a:pt x="28699" y="0"/>
                  </a:moveTo>
                  <a:lnTo>
                    <a:pt x="1179148" y="0"/>
                  </a:lnTo>
                  <a:cubicBezTo>
                    <a:pt x="1186759" y="0"/>
                    <a:pt x="1194058" y="3024"/>
                    <a:pt x="1199440" y="8406"/>
                  </a:cubicBezTo>
                  <a:cubicBezTo>
                    <a:pt x="1204822" y="13788"/>
                    <a:pt x="1207846" y="21087"/>
                    <a:pt x="1207846" y="28699"/>
                  </a:cubicBezTo>
                  <a:lnTo>
                    <a:pt x="1207846" y="124028"/>
                  </a:lnTo>
                  <a:cubicBezTo>
                    <a:pt x="1207846" y="139877"/>
                    <a:pt x="1194997" y="152726"/>
                    <a:pt x="1179148" y="152726"/>
                  </a:cubicBezTo>
                  <a:lnTo>
                    <a:pt x="28699" y="152726"/>
                  </a:lnTo>
                  <a:cubicBezTo>
                    <a:pt x="21087" y="152726"/>
                    <a:pt x="13788" y="149703"/>
                    <a:pt x="8406" y="144321"/>
                  </a:cubicBezTo>
                  <a:cubicBezTo>
                    <a:pt x="3024" y="138939"/>
                    <a:pt x="0" y="131639"/>
                    <a:pt x="0" y="124028"/>
                  </a:cubicBezTo>
                  <a:lnTo>
                    <a:pt x="0" y="28699"/>
                  </a:lnTo>
                  <a:cubicBezTo>
                    <a:pt x="0" y="12849"/>
                    <a:pt x="12849" y="0"/>
                    <a:pt x="28699" y="0"/>
                  </a:cubicBezTo>
                  <a:close/>
                </a:path>
              </a:pathLst>
            </a:custGeom>
            <a:solidFill>
              <a:srgbClr val="643FA9"/>
            </a:solidFill>
          </p:spPr>
        </p:sp>
        <p:sp>
          <p:nvSpPr>
            <p:cNvPr id="61" name="TextBox 61"/>
            <p:cNvSpPr txBox="1"/>
            <p:nvPr/>
          </p:nvSpPr>
          <p:spPr>
            <a:xfrm>
              <a:off x="0" y="-47625"/>
              <a:ext cx="1207846" cy="200351"/>
            </a:xfrm>
            <a:prstGeom prst="rect">
              <a:avLst/>
            </a:prstGeom>
          </p:spPr>
          <p:txBody>
            <a:bodyPr lIns="50800" tIns="50800" rIns="50800" bIns="50800" rtlCol="0" anchor="ctr"/>
            <a:lstStyle/>
            <a:p>
              <a:pPr algn="ctr">
                <a:lnSpc>
                  <a:spcPts val="2800"/>
                </a:lnSpc>
              </a:pPr>
              <a:endParaRPr/>
            </a:p>
          </p:txBody>
        </p:sp>
      </p:grpSp>
      <p:grpSp>
        <p:nvGrpSpPr>
          <p:cNvPr id="62" name="Group 62"/>
          <p:cNvGrpSpPr/>
          <p:nvPr/>
        </p:nvGrpSpPr>
        <p:grpSpPr>
          <a:xfrm>
            <a:off x="9582508" y="7048919"/>
            <a:ext cx="4586040" cy="579882"/>
            <a:chOff x="0" y="0"/>
            <a:chExt cx="1207846" cy="152726"/>
          </a:xfrm>
        </p:grpSpPr>
        <p:sp>
          <p:nvSpPr>
            <p:cNvPr id="63" name="Freeform 63"/>
            <p:cNvSpPr/>
            <p:nvPr/>
          </p:nvSpPr>
          <p:spPr>
            <a:xfrm>
              <a:off x="0" y="0"/>
              <a:ext cx="1207846" cy="152726"/>
            </a:xfrm>
            <a:custGeom>
              <a:avLst/>
              <a:gdLst/>
              <a:ahLst/>
              <a:cxnLst/>
              <a:rect l="l" t="t" r="r" b="b"/>
              <a:pathLst>
                <a:path w="1207846" h="152726">
                  <a:moveTo>
                    <a:pt x="28699" y="0"/>
                  </a:moveTo>
                  <a:lnTo>
                    <a:pt x="1179148" y="0"/>
                  </a:lnTo>
                  <a:cubicBezTo>
                    <a:pt x="1186759" y="0"/>
                    <a:pt x="1194058" y="3024"/>
                    <a:pt x="1199440" y="8406"/>
                  </a:cubicBezTo>
                  <a:cubicBezTo>
                    <a:pt x="1204822" y="13788"/>
                    <a:pt x="1207846" y="21087"/>
                    <a:pt x="1207846" y="28699"/>
                  </a:cubicBezTo>
                  <a:lnTo>
                    <a:pt x="1207846" y="124028"/>
                  </a:lnTo>
                  <a:cubicBezTo>
                    <a:pt x="1207846" y="139877"/>
                    <a:pt x="1194997" y="152726"/>
                    <a:pt x="1179148" y="152726"/>
                  </a:cubicBezTo>
                  <a:lnTo>
                    <a:pt x="28699" y="152726"/>
                  </a:lnTo>
                  <a:cubicBezTo>
                    <a:pt x="21087" y="152726"/>
                    <a:pt x="13788" y="149703"/>
                    <a:pt x="8406" y="144321"/>
                  </a:cubicBezTo>
                  <a:cubicBezTo>
                    <a:pt x="3024" y="138939"/>
                    <a:pt x="0" y="131639"/>
                    <a:pt x="0" y="124028"/>
                  </a:cubicBezTo>
                  <a:lnTo>
                    <a:pt x="0" y="28699"/>
                  </a:lnTo>
                  <a:cubicBezTo>
                    <a:pt x="0" y="12849"/>
                    <a:pt x="12849" y="0"/>
                    <a:pt x="28699" y="0"/>
                  </a:cubicBezTo>
                  <a:close/>
                </a:path>
              </a:pathLst>
            </a:custGeom>
            <a:solidFill>
              <a:srgbClr val="643FA9"/>
            </a:solidFill>
          </p:spPr>
        </p:sp>
        <p:sp>
          <p:nvSpPr>
            <p:cNvPr id="64" name="TextBox 64"/>
            <p:cNvSpPr txBox="1"/>
            <p:nvPr/>
          </p:nvSpPr>
          <p:spPr>
            <a:xfrm>
              <a:off x="0" y="-47625"/>
              <a:ext cx="1207846" cy="200351"/>
            </a:xfrm>
            <a:prstGeom prst="rect">
              <a:avLst/>
            </a:prstGeom>
          </p:spPr>
          <p:txBody>
            <a:bodyPr lIns="50800" tIns="50800" rIns="50800" bIns="50800" rtlCol="0" anchor="ctr"/>
            <a:lstStyle/>
            <a:p>
              <a:pPr algn="ctr">
                <a:lnSpc>
                  <a:spcPts val="2800"/>
                </a:lnSpc>
              </a:pPr>
              <a:endParaRPr/>
            </a:p>
          </p:txBody>
        </p:sp>
      </p:grpSp>
      <p:sp>
        <p:nvSpPr>
          <p:cNvPr id="65" name="TextBox 65"/>
          <p:cNvSpPr txBox="1"/>
          <p:nvPr/>
        </p:nvSpPr>
        <p:spPr>
          <a:xfrm>
            <a:off x="9267825" y="7172744"/>
            <a:ext cx="4288608" cy="297180"/>
          </a:xfrm>
          <a:prstGeom prst="rect">
            <a:avLst/>
          </a:prstGeom>
        </p:spPr>
        <p:txBody>
          <a:bodyPr lIns="0" tIns="0" rIns="0" bIns="0" rtlCol="0" anchor="t">
            <a:spAutoFit/>
          </a:bodyPr>
          <a:lstStyle/>
          <a:p>
            <a:pPr algn="ctr">
              <a:lnSpc>
                <a:spcPts val="2520"/>
              </a:lnSpc>
            </a:pPr>
            <a:r>
              <a:rPr lang="en-US" sz="1800" b="1">
                <a:solidFill>
                  <a:srgbClr val="FFFFFF"/>
                </a:solidFill>
                <a:latin typeface="Canva Sans Bold"/>
                <a:ea typeface="Canva Sans Bold"/>
                <a:cs typeface="Canva Sans Bold"/>
                <a:sym typeface="Canva Sans Bold"/>
              </a:rPr>
              <a:t>Interactive movies are fun</a:t>
            </a:r>
          </a:p>
        </p:txBody>
      </p:sp>
      <p:sp>
        <p:nvSpPr>
          <p:cNvPr id="66" name="TextBox 66"/>
          <p:cNvSpPr txBox="1"/>
          <p:nvPr/>
        </p:nvSpPr>
        <p:spPr>
          <a:xfrm>
            <a:off x="9407350" y="6348451"/>
            <a:ext cx="4288608" cy="297180"/>
          </a:xfrm>
          <a:prstGeom prst="rect">
            <a:avLst/>
          </a:prstGeom>
        </p:spPr>
        <p:txBody>
          <a:bodyPr lIns="0" tIns="0" rIns="0" bIns="0" rtlCol="0" anchor="t">
            <a:spAutoFit/>
          </a:bodyPr>
          <a:lstStyle/>
          <a:p>
            <a:pPr algn="ctr">
              <a:lnSpc>
                <a:spcPts val="2520"/>
              </a:lnSpc>
            </a:pPr>
            <a:r>
              <a:rPr lang="en-US" sz="1800" b="1">
                <a:solidFill>
                  <a:srgbClr val="FFFFFF"/>
                </a:solidFill>
                <a:latin typeface="Canva Sans Bold"/>
                <a:ea typeface="Canva Sans Bold"/>
                <a:cs typeface="Canva Sans Bold"/>
                <a:sym typeface="Canva Sans Bold"/>
              </a:rPr>
              <a:t>Excited by new, fun features</a:t>
            </a:r>
          </a:p>
        </p:txBody>
      </p:sp>
      <p:grpSp>
        <p:nvGrpSpPr>
          <p:cNvPr id="67" name="Group 67"/>
          <p:cNvGrpSpPr/>
          <p:nvPr/>
        </p:nvGrpSpPr>
        <p:grpSpPr>
          <a:xfrm>
            <a:off x="9582508" y="7876451"/>
            <a:ext cx="4586040" cy="579882"/>
            <a:chOff x="0" y="0"/>
            <a:chExt cx="1207846" cy="152726"/>
          </a:xfrm>
        </p:grpSpPr>
        <p:sp>
          <p:nvSpPr>
            <p:cNvPr id="68" name="Freeform 68"/>
            <p:cNvSpPr/>
            <p:nvPr/>
          </p:nvSpPr>
          <p:spPr>
            <a:xfrm>
              <a:off x="0" y="0"/>
              <a:ext cx="1207846" cy="152726"/>
            </a:xfrm>
            <a:custGeom>
              <a:avLst/>
              <a:gdLst/>
              <a:ahLst/>
              <a:cxnLst/>
              <a:rect l="l" t="t" r="r" b="b"/>
              <a:pathLst>
                <a:path w="1207846" h="152726">
                  <a:moveTo>
                    <a:pt x="28699" y="0"/>
                  </a:moveTo>
                  <a:lnTo>
                    <a:pt x="1179148" y="0"/>
                  </a:lnTo>
                  <a:cubicBezTo>
                    <a:pt x="1186759" y="0"/>
                    <a:pt x="1194058" y="3024"/>
                    <a:pt x="1199440" y="8406"/>
                  </a:cubicBezTo>
                  <a:cubicBezTo>
                    <a:pt x="1204822" y="13788"/>
                    <a:pt x="1207846" y="21087"/>
                    <a:pt x="1207846" y="28699"/>
                  </a:cubicBezTo>
                  <a:lnTo>
                    <a:pt x="1207846" y="124028"/>
                  </a:lnTo>
                  <a:cubicBezTo>
                    <a:pt x="1207846" y="139877"/>
                    <a:pt x="1194997" y="152726"/>
                    <a:pt x="1179148" y="152726"/>
                  </a:cubicBezTo>
                  <a:lnTo>
                    <a:pt x="28699" y="152726"/>
                  </a:lnTo>
                  <a:cubicBezTo>
                    <a:pt x="21087" y="152726"/>
                    <a:pt x="13788" y="149703"/>
                    <a:pt x="8406" y="144321"/>
                  </a:cubicBezTo>
                  <a:cubicBezTo>
                    <a:pt x="3024" y="138939"/>
                    <a:pt x="0" y="131639"/>
                    <a:pt x="0" y="124028"/>
                  </a:cubicBezTo>
                  <a:lnTo>
                    <a:pt x="0" y="28699"/>
                  </a:lnTo>
                  <a:cubicBezTo>
                    <a:pt x="0" y="12849"/>
                    <a:pt x="12849" y="0"/>
                    <a:pt x="28699" y="0"/>
                  </a:cubicBezTo>
                  <a:close/>
                </a:path>
              </a:pathLst>
            </a:custGeom>
            <a:solidFill>
              <a:srgbClr val="643FA9"/>
            </a:solidFill>
          </p:spPr>
        </p:sp>
        <p:sp>
          <p:nvSpPr>
            <p:cNvPr id="69" name="TextBox 69"/>
            <p:cNvSpPr txBox="1"/>
            <p:nvPr/>
          </p:nvSpPr>
          <p:spPr>
            <a:xfrm>
              <a:off x="0" y="-47625"/>
              <a:ext cx="1207846" cy="200351"/>
            </a:xfrm>
            <a:prstGeom prst="rect">
              <a:avLst/>
            </a:prstGeom>
          </p:spPr>
          <p:txBody>
            <a:bodyPr lIns="50800" tIns="50800" rIns="50800" bIns="50800" rtlCol="0" anchor="ctr"/>
            <a:lstStyle/>
            <a:p>
              <a:pPr algn="ctr">
                <a:lnSpc>
                  <a:spcPts val="2800"/>
                </a:lnSpc>
              </a:pPr>
              <a:endParaRPr/>
            </a:p>
          </p:txBody>
        </p:sp>
      </p:grpSp>
      <p:sp>
        <p:nvSpPr>
          <p:cNvPr id="70" name="TextBox 70"/>
          <p:cNvSpPr txBox="1"/>
          <p:nvPr/>
        </p:nvSpPr>
        <p:spPr>
          <a:xfrm>
            <a:off x="9325333" y="8000276"/>
            <a:ext cx="4288608" cy="297180"/>
          </a:xfrm>
          <a:prstGeom prst="rect">
            <a:avLst/>
          </a:prstGeom>
        </p:spPr>
        <p:txBody>
          <a:bodyPr lIns="0" tIns="0" rIns="0" bIns="0" rtlCol="0" anchor="t">
            <a:spAutoFit/>
          </a:bodyPr>
          <a:lstStyle/>
          <a:p>
            <a:pPr algn="ctr">
              <a:lnSpc>
                <a:spcPts val="2520"/>
              </a:lnSpc>
            </a:pPr>
            <a:r>
              <a:rPr lang="en-US" sz="1800" b="1">
                <a:solidFill>
                  <a:srgbClr val="FFFFFF"/>
                </a:solidFill>
                <a:latin typeface="Canva Sans Bold"/>
                <a:ea typeface="Canva Sans Bold"/>
                <a:cs typeface="Canva Sans Bold"/>
                <a:sym typeface="Canva Sans Bold"/>
              </a:rPr>
              <a:t>Annoyed by too many ads</a:t>
            </a:r>
          </a:p>
        </p:txBody>
      </p:sp>
      <p:grpSp>
        <p:nvGrpSpPr>
          <p:cNvPr id="71" name="Group 71"/>
          <p:cNvGrpSpPr/>
          <p:nvPr/>
        </p:nvGrpSpPr>
        <p:grpSpPr>
          <a:xfrm>
            <a:off x="9582508" y="3357025"/>
            <a:ext cx="5455711" cy="579882"/>
            <a:chOff x="0" y="0"/>
            <a:chExt cx="1436895" cy="152726"/>
          </a:xfrm>
        </p:grpSpPr>
        <p:sp>
          <p:nvSpPr>
            <p:cNvPr id="72" name="Freeform 72"/>
            <p:cNvSpPr/>
            <p:nvPr/>
          </p:nvSpPr>
          <p:spPr>
            <a:xfrm>
              <a:off x="0" y="0"/>
              <a:ext cx="1436895" cy="152726"/>
            </a:xfrm>
            <a:custGeom>
              <a:avLst/>
              <a:gdLst/>
              <a:ahLst/>
              <a:cxnLst/>
              <a:rect l="l" t="t" r="r" b="b"/>
              <a:pathLst>
                <a:path w="1436895" h="152726">
                  <a:moveTo>
                    <a:pt x="24124" y="0"/>
                  </a:moveTo>
                  <a:lnTo>
                    <a:pt x="1412771" y="0"/>
                  </a:lnTo>
                  <a:cubicBezTo>
                    <a:pt x="1426094" y="0"/>
                    <a:pt x="1436895" y="10801"/>
                    <a:pt x="1436895" y="24124"/>
                  </a:cubicBezTo>
                  <a:lnTo>
                    <a:pt x="1436895" y="128602"/>
                  </a:lnTo>
                  <a:cubicBezTo>
                    <a:pt x="1436895" y="141926"/>
                    <a:pt x="1426094" y="152726"/>
                    <a:pt x="1412771" y="152726"/>
                  </a:cubicBezTo>
                  <a:lnTo>
                    <a:pt x="24124" y="152726"/>
                  </a:lnTo>
                  <a:cubicBezTo>
                    <a:pt x="10801" y="152726"/>
                    <a:pt x="0" y="141926"/>
                    <a:pt x="0" y="128602"/>
                  </a:cubicBezTo>
                  <a:lnTo>
                    <a:pt x="0" y="24124"/>
                  </a:lnTo>
                  <a:cubicBezTo>
                    <a:pt x="0" y="10801"/>
                    <a:pt x="10801" y="0"/>
                    <a:pt x="24124" y="0"/>
                  </a:cubicBezTo>
                  <a:close/>
                </a:path>
              </a:pathLst>
            </a:custGeom>
            <a:solidFill>
              <a:srgbClr val="643FA9"/>
            </a:solidFill>
          </p:spPr>
        </p:sp>
        <p:sp>
          <p:nvSpPr>
            <p:cNvPr id="73" name="TextBox 73"/>
            <p:cNvSpPr txBox="1"/>
            <p:nvPr/>
          </p:nvSpPr>
          <p:spPr>
            <a:xfrm>
              <a:off x="0" y="-47625"/>
              <a:ext cx="1436895" cy="200351"/>
            </a:xfrm>
            <a:prstGeom prst="rect">
              <a:avLst/>
            </a:prstGeom>
          </p:spPr>
          <p:txBody>
            <a:bodyPr lIns="50800" tIns="50800" rIns="50800" bIns="50800" rtlCol="0" anchor="ctr"/>
            <a:lstStyle/>
            <a:p>
              <a:pPr algn="ctr">
                <a:lnSpc>
                  <a:spcPts val="2800"/>
                </a:lnSpc>
              </a:pPr>
              <a:endParaRPr/>
            </a:p>
          </p:txBody>
        </p:sp>
      </p:grpSp>
      <p:sp>
        <p:nvSpPr>
          <p:cNvPr id="74" name="TextBox 74"/>
          <p:cNvSpPr txBox="1"/>
          <p:nvPr/>
        </p:nvSpPr>
        <p:spPr>
          <a:xfrm>
            <a:off x="9606702" y="3495236"/>
            <a:ext cx="5234484" cy="297180"/>
          </a:xfrm>
          <a:prstGeom prst="rect">
            <a:avLst/>
          </a:prstGeom>
        </p:spPr>
        <p:txBody>
          <a:bodyPr lIns="0" tIns="0" rIns="0" bIns="0" rtlCol="0" anchor="t">
            <a:spAutoFit/>
          </a:bodyPr>
          <a:lstStyle/>
          <a:p>
            <a:pPr algn="ctr">
              <a:lnSpc>
                <a:spcPts val="2520"/>
              </a:lnSpc>
            </a:pPr>
            <a:r>
              <a:rPr lang="en-US" sz="1800" b="1">
                <a:solidFill>
                  <a:srgbClr val="FFFFFF"/>
                </a:solidFill>
                <a:latin typeface="Canva Sans Bold"/>
                <a:ea typeface="Canva Sans Bold"/>
                <a:cs typeface="Canva Sans Bold"/>
                <a:sym typeface="Canva Sans Bold"/>
              </a:rPr>
              <a:t>Watching short series is less time consuming</a:t>
            </a:r>
          </a:p>
        </p:txBody>
      </p:sp>
      <p:grpSp>
        <p:nvGrpSpPr>
          <p:cNvPr id="75" name="Group 75"/>
          <p:cNvGrpSpPr/>
          <p:nvPr/>
        </p:nvGrpSpPr>
        <p:grpSpPr>
          <a:xfrm>
            <a:off x="4089488" y="7877121"/>
            <a:ext cx="4586040" cy="579882"/>
            <a:chOff x="0" y="0"/>
            <a:chExt cx="1207846" cy="152726"/>
          </a:xfrm>
        </p:grpSpPr>
        <p:sp>
          <p:nvSpPr>
            <p:cNvPr id="76" name="Freeform 76"/>
            <p:cNvSpPr/>
            <p:nvPr/>
          </p:nvSpPr>
          <p:spPr>
            <a:xfrm>
              <a:off x="0" y="0"/>
              <a:ext cx="1207846" cy="152726"/>
            </a:xfrm>
            <a:custGeom>
              <a:avLst/>
              <a:gdLst/>
              <a:ahLst/>
              <a:cxnLst/>
              <a:rect l="l" t="t" r="r" b="b"/>
              <a:pathLst>
                <a:path w="1207846" h="152726">
                  <a:moveTo>
                    <a:pt x="28699" y="0"/>
                  </a:moveTo>
                  <a:lnTo>
                    <a:pt x="1179148" y="0"/>
                  </a:lnTo>
                  <a:cubicBezTo>
                    <a:pt x="1186759" y="0"/>
                    <a:pt x="1194058" y="3024"/>
                    <a:pt x="1199440" y="8406"/>
                  </a:cubicBezTo>
                  <a:cubicBezTo>
                    <a:pt x="1204822" y="13788"/>
                    <a:pt x="1207846" y="21087"/>
                    <a:pt x="1207846" y="28699"/>
                  </a:cubicBezTo>
                  <a:lnTo>
                    <a:pt x="1207846" y="124028"/>
                  </a:lnTo>
                  <a:cubicBezTo>
                    <a:pt x="1207846" y="139877"/>
                    <a:pt x="1194997" y="152726"/>
                    <a:pt x="1179148" y="152726"/>
                  </a:cubicBezTo>
                  <a:lnTo>
                    <a:pt x="28699" y="152726"/>
                  </a:lnTo>
                  <a:cubicBezTo>
                    <a:pt x="21087" y="152726"/>
                    <a:pt x="13788" y="149703"/>
                    <a:pt x="8406" y="144321"/>
                  </a:cubicBezTo>
                  <a:cubicBezTo>
                    <a:pt x="3024" y="138939"/>
                    <a:pt x="0" y="131639"/>
                    <a:pt x="0" y="124028"/>
                  </a:cubicBezTo>
                  <a:lnTo>
                    <a:pt x="0" y="28699"/>
                  </a:lnTo>
                  <a:cubicBezTo>
                    <a:pt x="0" y="12849"/>
                    <a:pt x="12849" y="0"/>
                    <a:pt x="28699" y="0"/>
                  </a:cubicBezTo>
                  <a:close/>
                </a:path>
              </a:pathLst>
            </a:custGeom>
            <a:solidFill>
              <a:srgbClr val="643FA9"/>
            </a:solidFill>
          </p:spPr>
        </p:sp>
        <p:sp>
          <p:nvSpPr>
            <p:cNvPr id="77" name="TextBox 77"/>
            <p:cNvSpPr txBox="1"/>
            <p:nvPr/>
          </p:nvSpPr>
          <p:spPr>
            <a:xfrm>
              <a:off x="0" y="-47625"/>
              <a:ext cx="1207846" cy="200351"/>
            </a:xfrm>
            <a:prstGeom prst="rect">
              <a:avLst/>
            </a:prstGeom>
          </p:spPr>
          <p:txBody>
            <a:bodyPr lIns="50800" tIns="50800" rIns="50800" bIns="50800" rtlCol="0" anchor="ctr"/>
            <a:lstStyle/>
            <a:p>
              <a:pPr algn="ctr">
                <a:lnSpc>
                  <a:spcPts val="2800"/>
                </a:lnSpc>
              </a:pPr>
              <a:endParaRPr/>
            </a:p>
          </p:txBody>
        </p:sp>
      </p:grpSp>
      <p:sp>
        <p:nvSpPr>
          <p:cNvPr id="78" name="TextBox 78"/>
          <p:cNvSpPr txBox="1"/>
          <p:nvPr/>
        </p:nvSpPr>
        <p:spPr>
          <a:xfrm>
            <a:off x="4281359" y="7968462"/>
            <a:ext cx="4288608" cy="297180"/>
          </a:xfrm>
          <a:prstGeom prst="rect">
            <a:avLst/>
          </a:prstGeom>
        </p:spPr>
        <p:txBody>
          <a:bodyPr lIns="0" tIns="0" rIns="0" bIns="0" rtlCol="0" anchor="t">
            <a:spAutoFit/>
          </a:bodyPr>
          <a:lstStyle/>
          <a:p>
            <a:pPr algn="ctr">
              <a:lnSpc>
                <a:spcPts val="2520"/>
              </a:lnSpc>
            </a:pPr>
            <a:r>
              <a:rPr lang="en-US" sz="1800" b="1">
                <a:solidFill>
                  <a:srgbClr val="FFFFFF"/>
                </a:solidFill>
                <a:latin typeface="Canva Sans Bold"/>
                <a:ea typeface="Canva Sans Bold"/>
                <a:cs typeface="Canva Sans Bold"/>
                <a:sym typeface="Canva Sans Bold"/>
              </a:rPr>
              <a:t>Joins watch Together.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3987091" y="761123"/>
            <a:ext cx="13131091" cy="13131091"/>
          </a:xfrm>
          <a:custGeom>
            <a:avLst/>
            <a:gdLst/>
            <a:ahLst/>
            <a:cxnLst/>
            <a:rect l="l" t="t" r="r" b="b"/>
            <a:pathLst>
              <a:path w="13131091" h="13131091">
                <a:moveTo>
                  <a:pt x="0" y="0"/>
                </a:moveTo>
                <a:lnTo>
                  <a:pt x="13131091" y="0"/>
                </a:lnTo>
                <a:lnTo>
                  <a:pt x="13131091" y="13131091"/>
                </a:lnTo>
                <a:lnTo>
                  <a:pt x="0" y="13131091"/>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1208105" y="-5372097"/>
            <a:ext cx="12102391" cy="1210239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2857641" y="-3722560"/>
            <a:ext cx="8803317" cy="880331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440834" y="679099"/>
            <a:ext cx="4385302" cy="775403"/>
            <a:chOff x="0" y="0"/>
            <a:chExt cx="1200079" cy="212196"/>
          </a:xfrm>
        </p:grpSpPr>
        <p:sp>
          <p:nvSpPr>
            <p:cNvPr id="10" name="Freeform 10"/>
            <p:cNvSpPr/>
            <p:nvPr/>
          </p:nvSpPr>
          <p:spPr>
            <a:xfrm>
              <a:off x="0" y="0"/>
              <a:ext cx="1200079" cy="212196"/>
            </a:xfrm>
            <a:custGeom>
              <a:avLst/>
              <a:gdLst/>
              <a:ahLst/>
              <a:cxnLst/>
              <a:rect l="l" t="t" r="r" b="b"/>
              <a:pathLst>
                <a:path w="1200079" h="212196">
                  <a:moveTo>
                    <a:pt x="65321" y="0"/>
                  </a:moveTo>
                  <a:lnTo>
                    <a:pt x="1134758" y="0"/>
                  </a:lnTo>
                  <a:cubicBezTo>
                    <a:pt x="1152082" y="0"/>
                    <a:pt x="1168697" y="6882"/>
                    <a:pt x="1180947" y="19132"/>
                  </a:cubicBezTo>
                  <a:cubicBezTo>
                    <a:pt x="1193197" y="31382"/>
                    <a:pt x="1200079" y="47997"/>
                    <a:pt x="1200079" y="65321"/>
                  </a:cubicBezTo>
                  <a:lnTo>
                    <a:pt x="1200079" y="146876"/>
                  </a:lnTo>
                  <a:cubicBezTo>
                    <a:pt x="1200079" y="182951"/>
                    <a:pt x="1170834" y="212196"/>
                    <a:pt x="1134758" y="212196"/>
                  </a:cubicBezTo>
                  <a:lnTo>
                    <a:pt x="65321" y="212196"/>
                  </a:lnTo>
                  <a:cubicBezTo>
                    <a:pt x="29245" y="212196"/>
                    <a:pt x="0" y="182951"/>
                    <a:pt x="0" y="146876"/>
                  </a:cubicBezTo>
                  <a:lnTo>
                    <a:pt x="0" y="65321"/>
                  </a:lnTo>
                  <a:cubicBezTo>
                    <a:pt x="0" y="29245"/>
                    <a:pt x="29245" y="0"/>
                    <a:pt x="65321" y="0"/>
                  </a:cubicBezTo>
                  <a:close/>
                </a:path>
              </a:pathLst>
            </a:custGeom>
            <a:solidFill>
              <a:srgbClr val="361474"/>
            </a:solidFill>
          </p:spPr>
        </p:sp>
        <p:sp>
          <p:nvSpPr>
            <p:cNvPr id="11" name="TextBox 11"/>
            <p:cNvSpPr txBox="1"/>
            <p:nvPr/>
          </p:nvSpPr>
          <p:spPr>
            <a:xfrm>
              <a:off x="0" y="-28575"/>
              <a:ext cx="1200079" cy="240771"/>
            </a:xfrm>
            <a:prstGeom prst="rect">
              <a:avLst/>
            </a:prstGeom>
          </p:spPr>
          <p:txBody>
            <a:bodyPr lIns="50800" tIns="50800" rIns="50800" bIns="50800" rtlCol="0" anchor="ctr"/>
            <a:lstStyle/>
            <a:p>
              <a:pPr algn="ctr">
                <a:lnSpc>
                  <a:spcPts val="1960"/>
                </a:lnSpc>
              </a:pPr>
              <a:endParaRPr/>
            </a:p>
          </p:txBody>
        </p:sp>
      </p:grpSp>
      <p:sp>
        <p:nvSpPr>
          <p:cNvPr id="12" name="TextBox 12"/>
          <p:cNvSpPr txBox="1"/>
          <p:nvPr/>
        </p:nvSpPr>
        <p:spPr>
          <a:xfrm>
            <a:off x="90567" y="752475"/>
            <a:ext cx="3322500" cy="542925"/>
          </a:xfrm>
          <a:prstGeom prst="rect">
            <a:avLst/>
          </a:prstGeom>
        </p:spPr>
        <p:txBody>
          <a:bodyPr lIns="0" tIns="0" rIns="0" bIns="0" rtlCol="0" anchor="t">
            <a:spAutoFit/>
          </a:bodyPr>
          <a:lstStyle/>
          <a:p>
            <a:pPr algn="ctr">
              <a:lnSpc>
                <a:spcPts val="4200"/>
              </a:lnSpc>
            </a:pPr>
            <a:r>
              <a:rPr lang="en-US" sz="3000" b="1">
                <a:solidFill>
                  <a:srgbClr val="FFFFFF"/>
                </a:solidFill>
                <a:latin typeface="Poppins Bold"/>
                <a:ea typeface="Poppins Bold"/>
                <a:cs typeface="Poppins Bold"/>
                <a:sym typeface="Poppins Bold"/>
              </a:rPr>
              <a:t>Mood Board</a:t>
            </a:r>
          </a:p>
        </p:txBody>
      </p:sp>
      <p:sp>
        <p:nvSpPr>
          <p:cNvPr id="13" name="Freeform 13"/>
          <p:cNvSpPr/>
          <p:nvPr/>
        </p:nvSpPr>
        <p:spPr>
          <a:xfrm>
            <a:off x="1028700" y="1627140"/>
            <a:ext cx="16192740" cy="8046202"/>
          </a:xfrm>
          <a:custGeom>
            <a:avLst/>
            <a:gdLst/>
            <a:ahLst/>
            <a:cxnLst/>
            <a:rect l="l" t="t" r="r" b="b"/>
            <a:pathLst>
              <a:path w="16192740" h="8046202">
                <a:moveTo>
                  <a:pt x="0" y="0"/>
                </a:moveTo>
                <a:lnTo>
                  <a:pt x="16192740" y="0"/>
                </a:lnTo>
                <a:lnTo>
                  <a:pt x="16192740" y="8046202"/>
                </a:lnTo>
                <a:lnTo>
                  <a:pt x="0" y="8046202"/>
                </a:lnTo>
                <a:lnTo>
                  <a:pt x="0" y="0"/>
                </a:lnTo>
                <a:close/>
              </a:path>
            </a:pathLst>
          </a:custGeom>
          <a:blipFill>
            <a:blip r:embed="rId4"/>
            <a:stretch>
              <a:fillRect t="-6600" b="-6600"/>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3987091" y="761123"/>
            <a:ext cx="13131091" cy="13131091"/>
          </a:xfrm>
          <a:custGeom>
            <a:avLst/>
            <a:gdLst/>
            <a:ahLst/>
            <a:cxnLst/>
            <a:rect l="l" t="t" r="r" b="b"/>
            <a:pathLst>
              <a:path w="13131091" h="13131091">
                <a:moveTo>
                  <a:pt x="0" y="0"/>
                </a:moveTo>
                <a:lnTo>
                  <a:pt x="13131091" y="0"/>
                </a:lnTo>
                <a:lnTo>
                  <a:pt x="13131091" y="13131091"/>
                </a:lnTo>
                <a:lnTo>
                  <a:pt x="0" y="13131091"/>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1208105" y="-5372097"/>
            <a:ext cx="12102391" cy="1210239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2857641" y="-3722560"/>
            <a:ext cx="8803317" cy="880331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440834" y="679099"/>
            <a:ext cx="5391198" cy="775403"/>
            <a:chOff x="0" y="0"/>
            <a:chExt cx="1475352" cy="212196"/>
          </a:xfrm>
        </p:grpSpPr>
        <p:sp>
          <p:nvSpPr>
            <p:cNvPr id="10" name="Freeform 10"/>
            <p:cNvSpPr/>
            <p:nvPr/>
          </p:nvSpPr>
          <p:spPr>
            <a:xfrm>
              <a:off x="0" y="0"/>
              <a:ext cx="1475352" cy="212196"/>
            </a:xfrm>
            <a:custGeom>
              <a:avLst/>
              <a:gdLst/>
              <a:ahLst/>
              <a:cxnLst/>
              <a:rect l="l" t="t" r="r" b="b"/>
              <a:pathLst>
                <a:path w="1475352" h="212196">
                  <a:moveTo>
                    <a:pt x="53133" y="0"/>
                  </a:moveTo>
                  <a:lnTo>
                    <a:pt x="1422219" y="0"/>
                  </a:lnTo>
                  <a:cubicBezTo>
                    <a:pt x="1451563" y="0"/>
                    <a:pt x="1475352" y="23788"/>
                    <a:pt x="1475352" y="53133"/>
                  </a:cubicBezTo>
                  <a:lnTo>
                    <a:pt x="1475352" y="159063"/>
                  </a:lnTo>
                  <a:cubicBezTo>
                    <a:pt x="1475352" y="173155"/>
                    <a:pt x="1469754" y="186670"/>
                    <a:pt x="1459789" y="196634"/>
                  </a:cubicBezTo>
                  <a:cubicBezTo>
                    <a:pt x="1449825" y="206598"/>
                    <a:pt x="1436310" y="212196"/>
                    <a:pt x="1422219" y="212196"/>
                  </a:cubicBezTo>
                  <a:lnTo>
                    <a:pt x="53133" y="212196"/>
                  </a:lnTo>
                  <a:cubicBezTo>
                    <a:pt x="39041" y="212196"/>
                    <a:pt x="25527" y="206598"/>
                    <a:pt x="15562" y="196634"/>
                  </a:cubicBezTo>
                  <a:cubicBezTo>
                    <a:pt x="5598" y="186670"/>
                    <a:pt x="0" y="173155"/>
                    <a:pt x="0" y="159063"/>
                  </a:cubicBezTo>
                  <a:lnTo>
                    <a:pt x="0" y="53133"/>
                  </a:lnTo>
                  <a:cubicBezTo>
                    <a:pt x="0" y="39041"/>
                    <a:pt x="5598" y="25527"/>
                    <a:pt x="15562" y="15562"/>
                  </a:cubicBezTo>
                  <a:cubicBezTo>
                    <a:pt x="25527" y="5598"/>
                    <a:pt x="39041" y="0"/>
                    <a:pt x="53133" y="0"/>
                  </a:cubicBezTo>
                  <a:close/>
                </a:path>
              </a:pathLst>
            </a:custGeom>
            <a:solidFill>
              <a:srgbClr val="361474"/>
            </a:solidFill>
          </p:spPr>
        </p:sp>
        <p:sp>
          <p:nvSpPr>
            <p:cNvPr id="11" name="TextBox 11"/>
            <p:cNvSpPr txBox="1"/>
            <p:nvPr/>
          </p:nvSpPr>
          <p:spPr>
            <a:xfrm>
              <a:off x="0" y="-28575"/>
              <a:ext cx="1475352" cy="240771"/>
            </a:xfrm>
            <a:prstGeom prst="rect">
              <a:avLst/>
            </a:prstGeom>
          </p:spPr>
          <p:txBody>
            <a:bodyPr lIns="50800" tIns="50800" rIns="50800" bIns="50800" rtlCol="0" anchor="ctr"/>
            <a:lstStyle/>
            <a:p>
              <a:pPr algn="ctr">
                <a:lnSpc>
                  <a:spcPts val="1960"/>
                </a:lnSpc>
              </a:pPr>
              <a:endParaRPr/>
            </a:p>
          </p:txBody>
        </p:sp>
      </p:grpSp>
      <p:sp>
        <p:nvSpPr>
          <p:cNvPr id="12" name="Freeform 12"/>
          <p:cNvSpPr/>
          <p:nvPr/>
        </p:nvSpPr>
        <p:spPr>
          <a:xfrm>
            <a:off x="2086807" y="1624435"/>
            <a:ext cx="14114385" cy="7939342"/>
          </a:xfrm>
          <a:custGeom>
            <a:avLst/>
            <a:gdLst/>
            <a:ahLst/>
            <a:cxnLst/>
            <a:rect l="l" t="t" r="r" b="b"/>
            <a:pathLst>
              <a:path w="14114385" h="7939342">
                <a:moveTo>
                  <a:pt x="0" y="0"/>
                </a:moveTo>
                <a:lnTo>
                  <a:pt x="14114386" y="0"/>
                </a:lnTo>
                <a:lnTo>
                  <a:pt x="14114386" y="7939341"/>
                </a:lnTo>
                <a:lnTo>
                  <a:pt x="0" y="7939341"/>
                </a:lnTo>
                <a:lnTo>
                  <a:pt x="0" y="0"/>
                </a:lnTo>
                <a:close/>
              </a:path>
            </a:pathLst>
          </a:custGeom>
          <a:blipFill>
            <a:blip r:embed="rId4"/>
            <a:stretch>
              <a:fillRect/>
            </a:stretch>
          </a:blipFill>
        </p:spPr>
      </p:sp>
      <p:sp>
        <p:nvSpPr>
          <p:cNvPr id="13" name="TextBox 13"/>
          <p:cNvSpPr txBox="1"/>
          <p:nvPr/>
        </p:nvSpPr>
        <p:spPr>
          <a:xfrm>
            <a:off x="90567" y="752475"/>
            <a:ext cx="4696407" cy="542925"/>
          </a:xfrm>
          <a:prstGeom prst="rect">
            <a:avLst/>
          </a:prstGeom>
        </p:spPr>
        <p:txBody>
          <a:bodyPr lIns="0" tIns="0" rIns="0" bIns="0" rtlCol="0" anchor="t">
            <a:spAutoFit/>
          </a:bodyPr>
          <a:lstStyle/>
          <a:p>
            <a:pPr algn="ctr">
              <a:lnSpc>
                <a:spcPts val="4200"/>
              </a:lnSpc>
            </a:pPr>
            <a:r>
              <a:rPr lang="en-US" sz="3000" b="1">
                <a:solidFill>
                  <a:srgbClr val="FFFFFF"/>
                </a:solidFill>
                <a:latin typeface="Poppins Bold"/>
                <a:ea typeface="Poppins Bold"/>
                <a:cs typeface="Poppins Bold"/>
                <a:sym typeface="Poppins Bold"/>
              </a:rPr>
              <a:t>Theme &amp; typography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8775877" y="3668877"/>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425414" y="5318414"/>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440834" y="679099"/>
            <a:ext cx="5770596" cy="775403"/>
            <a:chOff x="0" y="0"/>
            <a:chExt cx="1579177" cy="212196"/>
          </a:xfrm>
        </p:grpSpPr>
        <p:sp>
          <p:nvSpPr>
            <p:cNvPr id="9" name="Freeform 9"/>
            <p:cNvSpPr/>
            <p:nvPr/>
          </p:nvSpPr>
          <p:spPr>
            <a:xfrm>
              <a:off x="0" y="0"/>
              <a:ext cx="1579177" cy="212196"/>
            </a:xfrm>
            <a:custGeom>
              <a:avLst/>
              <a:gdLst/>
              <a:ahLst/>
              <a:cxnLst/>
              <a:rect l="l" t="t" r="r" b="b"/>
              <a:pathLst>
                <a:path w="1579177" h="212196">
                  <a:moveTo>
                    <a:pt x="49640" y="0"/>
                  </a:moveTo>
                  <a:lnTo>
                    <a:pt x="1529538" y="0"/>
                  </a:lnTo>
                  <a:cubicBezTo>
                    <a:pt x="1542703" y="0"/>
                    <a:pt x="1555329" y="5230"/>
                    <a:pt x="1564638" y="14539"/>
                  </a:cubicBezTo>
                  <a:cubicBezTo>
                    <a:pt x="1573947" y="23848"/>
                    <a:pt x="1579177" y="36474"/>
                    <a:pt x="1579177" y="49640"/>
                  </a:cubicBezTo>
                  <a:lnTo>
                    <a:pt x="1579177" y="162556"/>
                  </a:lnTo>
                  <a:cubicBezTo>
                    <a:pt x="1579177" y="175722"/>
                    <a:pt x="1573947" y="188348"/>
                    <a:pt x="1564638" y="197657"/>
                  </a:cubicBezTo>
                  <a:cubicBezTo>
                    <a:pt x="1555329" y="206966"/>
                    <a:pt x="1542703" y="212196"/>
                    <a:pt x="1529538" y="212196"/>
                  </a:cubicBezTo>
                  <a:lnTo>
                    <a:pt x="49640" y="212196"/>
                  </a:lnTo>
                  <a:cubicBezTo>
                    <a:pt x="22224" y="212196"/>
                    <a:pt x="0" y="189972"/>
                    <a:pt x="0" y="162556"/>
                  </a:cubicBezTo>
                  <a:lnTo>
                    <a:pt x="0" y="49640"/>
                  </a:lnTo>
                  <a:cubicBezTo>
                    <a:pt x="0" y="36474"/>
                    <a:pt x="5230" y="23848"/>
                    <a:pt x="14539" y="14539"/>
                  </a:cubicBezTo>
                  <a:cubicBezTo>
                    <a:pt x="23848" y="5230"/>
                    <a:pt x="36474" y="0"/>
                    <a:pt x="49640" y="0"/>
                  </a:cubicBezTo>
                  <a:close/>
                </a:path>
              </a:pathLst>
            </a:custGeom>
            <a:solidFill>
              <a:srgbClr val="361474"/>
            </a:solidFill>
          </p:spPr>
        </p:sp>
        <p:sp>
          <p:nvSpPr>
            <p:cNvPr id="10" name="TextBox 10"/>
            <p:cNvSpPr txBox="1"/>
            <p:nvPr/>
          </p:nvSpPr>
          <p:spPr>
            <a:xfrm>
              <a:off x="0" y="-47625"/>
              <a:ext cx="1579177" cy="259821"/>
            </a:xfrm>
            <a:prstGeom prst="rect">
              <a:avLst/>
            </a:prstGeom>
          </p:spPr>
          <p:txBody>
            <a:bodyPr lIns="50800" tIns="50800" rIns="50800" bIns="50800" rtlCol="0" anchor="ctr"/>
            <a:lstStyle/>
            <a:p>
              <a:pPr algn="ctr">
                <a:lnSpc>
                  <a:spcPts val="1960"/>
                </a:lnSpc>
              </a:pPr>
              <a:endParaRPr/>
            </a:p>
          </p:txBody>
        </p:sp>
      </p:grpSp>
      <p:sp>
        <p:nvSpPr>
          <p:cNvPr id="11" name="Freeform 11"/>
          <p:cNvSpPr/>
          <p:nvPr/>
        </p:nvSpPr>
        <p:spPr>
          <a:xfrm>
            <a:off x="382779" y="2558629"/>
            <a:ext cx="17522441" cy="5519569"/>
          </a:xfrm>
          <a:custGeom>
            <a:avLst/>
            <a:gdLst/>
            <a:ahLst/>
            <a:cxnLst/>
            <a:rect l="l" t="t" r="r" b="b"/>
            <a:pathLst>
              <a:path w="17522441" h="5519569">
                <a:moveTo>
                  <a:pt x="0" y="0"/>
                </a:moveTo>
                <a:lnTo>
                  <a:pt x="17522442" y="0"/>
                </a:lnTo>
                <a:lnTo>
                  <a:pt x="17522442" y="5519569"/>
                </a:lnTo>
                <a:lnTo>
                  <a:pt x="0" y="5519569"/>
                </a:lnTo>
                <a:lnTo>
                  <a:pt x="0" y="0"/>
                </a:lnTo>
                <a:close/>
              </a:path>
            </a:pathLst>
          </a:custGeom>
          <a:blipFill>
            <a:blip r:embed="rId2"/>
            <a:stretch>
              <a:fillRect/>
            </a:stretch>
          </a:blipFill>
        </p:spPr>
      </p:sp>
      <p:sp>
        <p:nvSpPr>
          <p:cNvPr id="12" name="TextBox 12"/>
          <p:cNvSpPr txBox="1"/>
          <p:nvPr/>
        </p:nvSpPr>
        <p:spPr>
          <a:xfrm>
            <a:off x="-123944" y="752475"/>
            <a:ext cx="5550179" cy="542925"/>
          </a:xfrm>
          <a:prstGeom prst="rect">
            <a:avLst/>
          </a:prstGeom>
        </p:spPr>
        <p:txBody>
          <a:bodyPr lIns="0" tIns="0" rIns="0" bIns="0" rtlCol="0" anchor="t">
            <a:spAutoFit/>
          </a:bodyPr>
          <a:lstStyle/>
          <a:p>
            <a:pPr algn="ctr">
              <a:lnSpc>
                <a:spcPts val="4200"/>
              </a:lnSpc>
            </a:pPr>
            <a:r>
              <a:rPr lang="en-US" sz="3000" b="1">
                <a:solidFill>
                  <a:srgbClr val="FFFFFF"/>
                </a:solidFill>
                <a:latin typeface="Poppins Bold"/>
                <a:ea typeface="Poppins Bold"/>
                <a:cs typeface="Poppins Bold"/>
                <a:sym typeface="Poppins Bold"/>
              </a:rPr>
              <a:t>Information Architecture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7308197" y="3045815"/>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658660" y="4695351"/>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440834" y="679099"/>
            <a:ext cx="5770596" cy="775403"/>
            <a:chOff x="0" y="0"/>
            <a:chExt cx="1579177" cy="212196"/>
          </a:xfrm>
        </p:grpSpPr>
        <p:sp>
          <p:nvSpPr>
            <p:cNvPr id="9" name="Freeform 9"/>
            <p:cNvSpPr/>
            <p:nvPr/>
          </p:nvSpPr>
          <p:spPr>
            <a:xfrm>
              <a:off x="0" y="0"/>
              <a:ext cx="1579177" cy="212196"/>
            </a:xfrm>
            <a:custGeom>
              <a:avLst/>
              <a:gdLst/>
              <a:ahLst/>
              <a:cxnLst/>
              <a:rect l="l" t="t" r="r" b="b"/>
              <a:pathLst>
                <a:path w="1579177" h="212196">
                  <a:moveTo>
                    <a:pt x="49640" y="0"/>
                  </a:moveTo>
                  <a:lnTo>
                    <a:pt x="1529538" y="0"/>
                  </a:lnTo>
                  <a:cubicBezTo>
                    <a:pt x="1542703" y="0"/>
                    <a:pt x="1555329" y="5230"/>
                    <a:pt x="1564638" y="14539"/>
                  </a:cubicBezTo>
                  <a:cubicBezTo>
                    <a:pt x="1573947" y="23848"/>
                    <a:pt x="1579177" y="36474"/>
                    <a:pt x="1579177" y="49640"/>
                  </a:cubicBezTo>
                  <a:lnTo>
                    <a:pt x="1579177" y="162556"/>
                  </a:lnTo>
                  <a:cubicBezTo>
                    <a:pt x="1579177" y="175722"/>
                    <a:pt x="1573947" y="188348"/>
                    <a:pt x="1564638" y="197657"/>
                  </a:cubicBezTo>
                  <a:cubicBezTo>
                    <a:pt x="1555329" y="206966"/>
                    <a:pt x="1542703" y="212196"/>
                    <a:pt x="1529538" y="212196"/>
                  </a:cubicBezTo>
                  <a:lnTo>
                    <a:pt x="49640" y="212196"/>
                  </a:lnTo>
                  <a:cubicBezTo>
                    <a:pt x="22224" y="212196"/>
                    <a:pt x="0" y="189972"/>
                    <a:pt x="0" y="162556"/>
                  </a:cubicBezTo>
                  <a:lnTo>
                    <a:pt x="0" y="49640"/>
                  </a:lnTo>
                  <a:cubicBezTo>
                    <a:pt x="0" y="36474"/>
                    <a:pt x="5230" y="23848"/>
                    <a:pt x="14539" y="14539"/>
                  </a:cubicBezTo>
                  <a:cubicBezTo>
                    <a:pt x="23848" y="5230"/>
                    <a:pt x="36474" y="0"/>
                    <a:pt x="49640" y="0"/>
                  </a:cubicBezTo>
                  <a:close/>
                </a:path>
              </a:pathLst>
            </a:custGeom>
            <a:solidFill>
              <a:srgbClr val="361474"/>
            </a:solidFill>
          </p:spPr>
        </p:sp>
        <p:sp>
          <p:nvSpPr>
            <p:cNvPr id="10" name="TextBox 10"/>
            <p:cNvSpPr txBox="1"/>
            <p:nvPr/>
          </p:nvSpPr>
          <p:spPr>
            <a:xfrm>
              <a:off x="0" y="-47625"/>
              <a:ext cx="1579177" cy="259821"/>
            </a:xfrm>
            <a:prstGeom prst="rect">
              <a:avLst/>
            </a:prstGeom>
          </p:spPr>
          <p:txBody>
            <a:bodyPr lIns="50800" tIns="50800" rIns="50800" bIns="50800" rtlCol="0" anchor="ctr"/>
            <a:lstStyle/>
            <a:p>
              <a:pPr algn="ctr">
                <a:lnSpc>
                  <a:spcPts val="1960"/>
                </a:lnSpc>
              </a:pPr>
              <a:endParaRPr/>
            </a:p>
          </p:txBody>
        </p:sp>
      </p:grpSp>
      <p:sp>
        <p:nvSpPr>
          <p:cNvPr id="11" name="TextBox 11"/>
          <p:cNvSpPr txBox="1"/>
          <p:nvPr/>
        </p:nvSpPr>
        <p:spPr>
          <a:xfrm>
            <a:off x="-330626" y="752475"/>
            <a:ext cx="5550179" cy="542925"/>
          </a:xfrm>
          <a:prstGeom prst="rect">
            <a:avLst/>
          </a:prstGeom>
        </p:spPr>
        <p:txBody>
          <a:bodyPr lIns="0" tIns="0" rIns="0" bIns="0" rtlCol="0" anchor="t">
            <a:spAutoFit/>
          </a:bodyPr>
          <a:lstStyle/>
          <a:p>
            <a:pPr algn="ctr">
              <a:lnSpc>
                <a:spcPts val="4200"/>
              </a:lnSpc>
            </a:pPr>
            <a:r>
              <a:rPr lang="en-US" sz="3000" b="1">
                <a:solidFill>
                  <a:srgbClr val="FFFFFF"/>
                </a:solidFill>
                <a:latin typeface="Poppins Bold"/>
                <a:ea typeface="Poppins Bold"/>
                <a:cs typeface="Poppins Bold"/>
                <a:sym typeface="Poppins Bold"/>
              </a:rPr>
              <a:t>Design Statement  </a:t>
            </a:r>
          </a:p>
        </p:txBody>
      </p:sp>
      <p:sp>
        <p:nvSpPr>
          <p:cNvPr id="12" name="TextBox 12"/>
          <p:cNvSpPr txBox="1"/>
          <p:nvPr/>
        </p:nvSpPr>
        <p:spPr>
          <a:xfrm>
            <a:off x="781784" y="3136900"/>
            <a:ext cx="16724432" cy="3946525"/>
          </a:xfrm>
          <a:prstGeom prst="rect">
            <a:avLst/>
          </a:prstGeom>
        </p:spPr>
        <p:txBody>
          <a:bodyPr lIns="0" tIns="0" rIns="0" bIns="0" rtlCol="0" anchor="t">
            <a:spAutoFit/>
          </a:bodyPr>
          <a:lstStyle/>
          <a:p>
            <a:pPr algn="just">
              <a:lnSpc>
                <a:spcPts val="3499"/>
              </a:lnSpc>
            </a:pPr>
            <a:r>
              <a:rPr lang="en-US" sz="2499" b="1" spc="-49">
                <a:solidFill>
                  <a:srgbClr val="361474"/>
                </a:solidFill>
                <a:latin typeface="Poppins Bold"/>
                <a:ea typeface="Poppins Bold"/>
                <a:cs typeface="Poppins Bold"/>
                <a:sym typeface="Poppins Bold"/>
              </a:rPr>
              <a:t>Young adults (aged 19–30) seek an entertainment platform that goes beyond traditional streaming services. They crave an engaging and socially interactive experience that blends high-quality content with modern features like watch parties with video chat, short movie reels, and AI-driven content recommendations.</a:t>
            </a:r>
          </a:p>
          <a:p>
            <a:pPr algn="just">
              <a:lnSpc>
                <a:spcPts val="3499"/>
              </a:lnSpc>
            </a:pPr>
            <a:endParaRPr lang="en-US" sz="2499" b="1" spc="-49">
              <a:solidFill>
                <a:srgbClr val="361474"/>
              </a:solidFill>
              <a:latin typeface="Poppins Bold"/>
              <a:ea typeface="Poppins Bold"/>
              <a:cs typeface="Poppins Bold"/>
              <a:sym typeface="Poppins Bold"/>
            </a:endParaRPr>
          </a:p>
          <a:p>
            <a:pPr algn="just">
              <a:lnSpc>
                <a:spcPts val="3499"/>
              </a:lnSpc>
            </a:pPr>
            <a:r>
              <a:rPr lang="en-US" sz="2499" b="1" spc="-49">
                <a:solidFill>
                  <a:srgbClr val="361474"/>
                </a:solidFill>
                <a:latin typeface="Poppins Bold"/>
                <a:ea typeface="Poppins Bold"/>
                <a:cs typeface="Poppins Bold"/>
                <a:sym typeface="Poppins Bold"/>
              </a:rPr>
              <a:t>Users often feel disconnected when watching alone, face choice fatigue due to overwhelming content, and want more immersive and shareable experiences. Flixify aims to solve these problems by offering personalized, interactive, and community-driven entertainment in a simple, intuitive, and visually appealing interface.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4648209" y="3668877"/>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2998672" y="5318414"/>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440834" y="679099"/>
            <a:ext cx="5770596" cy="775403"/>
            <a:chOff x="0" y="0"/>
            <a:chExt cx="1579177" cy="212196"/>
          </a:xfrm>
        </p:grpSpPr>
        <p:sp>
          <p:nvSpPr>
            <p:cNvPr id="9" name="Freeform 9"/>
            <p:cNvSpPr/>
            <p:nvPr/>
          </p:nvSpPr>
          <p:spPr>
            <a:xfrm>
              <a:off x="0" y="0"/>
              <a:ext cx="1579177" cy="212196"/>
            </a:xfrm>
            <a:custGeom>
              <a:avLst/>
              <a:gdLst/>
              <a:ahLst/>
              <a:cxnLst/>
              <a:rect l="l" t="t" r="r" b="b"/>
              <a:pathLst>
                <a:path w="1579177" h="212196">
                  <a:moveTo>
                    <a:pt x="49640" y="0"/>
                  </a:moveTo>
                  <a:lnTo>
                    <a:pt x="1529538" y="0"/>
                  </a:lnTo>
                  <a:cubicBezTo>
                    <a:pt x="1542703" y="0"/>
                    <a:pt x="1555329" y="5230"/>
                    <a:pt x="1564638" y="14539"/>
                  </a:cubicBezTo>
                  <a:cubicBezTo>
                    <a:pt x="1573947" y="23848"/>
                    <a:pt x="1579177" y="36474"/>
                    <a:pt x="1579177" y="49640"/>
                  </a:cubicBezTo>
                  <a:lnTo>
                    <a:pt x="1579177" y="162556"/>
                  </a:lnTo>
                  <a:cubicBezTo>
                    <a:pt x="1579177" y="175722"/>
                    <a:pt x="1573947" y="188348"/>
                    <a:pt x="1564638" y="197657"/>
                  </a:cubicBezTo>
                  <a:cubicBezTo>
                    <a:pt x="1555329" y="206966"/>
                    <a:pt x="1542703" y="212196"/>
                    <a:pt x="1529538" y="212196"/>
                  </a:cubicBezTo>
                  <a:lnTo>
                    <a:pt x="49640" y="212196"/>
                  </a:lnTo>
                  <a:cubicBezTo>
                    <a:pt x="22224" y="212196"/>
                    <a:pt x="0" y="189972"/>
                    <a:pt x="0" y="162556"/>
                  </a:cubicBezTo>
                  <a:lnTo>
                    <a:pt x="0" y="49640"/>
                  </a:lnTo>
                  <a:cubicBezTo>
                    <a:pt x="0" y="36474"/>
                    <a:pt x="5230" y="23848"/>
                    <a:pt x="14539" y="14539"/>
                  </a:cubicBezTo>
                  <a:cubicBezTo>
                    <a:pt x="23848" y="5230"/>
                    <a:pt x="36474" y="0"/>
                    <a:pt x="49640" y="0"/>
                  </a:cubicBezTo>
                  <a:close/>
                </a:path>
              </a:pathLst>
            </a:custGeom>
            <a:solidFill>
              <a:srgbClr val="361474"/>
            </a:solidFill>
          </p:spPr>
        </p:sp>
        <p:sp>
          <p:nvSpPr>
            <p:cNvPr id="10" name="TextBox 10"/>
            <p:cNvSpPr txBox="1"/>
            <p:nvPr/>
          </p:nvSpPr>
          <p:spPr>
            <a:xfrm>
              <a:off x="0" y="-47625"/>
              <a:ext cx="1579177" cy="259821"/>
            </a:xfrm>
            <a:prstGeom prst="rect">
              <a:avLst/>
            </a:prstGeom>
          </p:spPr>
          <p:txBody>
            <a:bodyPr lIns="50800" tIns="50800" rIns="50800" bIns="50800" rtlCol="0" anchor="ctr"/>
            <a:lstStyle/>
            <a:p>
              <a:pPr algn="ctr">
                <a:lnSpc>
                  <a:spcPts val="1960"/>
                </a:lnSpc>
              </a:pPr>
              <a:endParaRPr/>
            </a:p>
          </p:txBody>
        </p:sp>
      </p:grpSp>
      <p:sp>
        <p:nvSpPr>
          <p:cNvPr id="11" name="TextBox 11"/>
          <p:cNvSpPr txBox="1"/>
          <p:nvPr/>
        </p:nvSpPr>
        <p:spPr>
          <a:xfrm>
            <a:off x="-330626" y="752475"/>
            <a:ext cx="5550179" cy="542925"/>
          </a:xfrm>
          <a:prstGeom prst="rect">
            <a:avLst/>
          </a:prstGeom>
        </p:spPr>
        <p:txBody>
          <a:bodyPr lIns="0" tIns="0" rIns="0" bIns="0" rtlCol="0" anchor="t">
            <a:spAutoFit/>
          </a:bodyPr>
          <a:lstStyle/>
          <a:p>
            <a:pPr algn="ctr">
              <a:lnSpc>
                <a:spcPts val="4200"/>
              </a:lnSpc>
            </a:pPr>
            <a:r>
              <a:rPr lang="en-US" sz="3000" b="1">
                <a:solidFill>
                  <a:srgbClr val="FFFFFF"/>
                </a:solidFill>
                <a:latin typeface="Poppins Bold"/>
                <a:ea typeface="Poppins Bold"/>
                <a:cs typeface="Poppins Bold"/>
                <a:sym typeface="Poppins Bold"/>
              </a:rPr>
              <a:t>LOW FIDELITY</a:t>
            </a:r>
          </a:p>
        </p:txBody>
      </p:sp>
      <p:sp>
        <p:nvSpPr>
          <p:cNvPr id="12" name="TextBox 12"/>
          <p:cNvSpPr txBox="1"/>
          <p:nvPr/>
        </p:nvSpPr>
        <p:spPr>
          <a:xfrm>
            <a:off x="4741545" y="3469640"/>
            <a:ext cx="8804910" cy="3185794"/>
          </a:xfrm>
          <a:prstGeom prst="rect">
            <a:avLst/>
          </a:prstGeom>
        </p:spPr>
        <p:txBody>
          <a:bodyPr lIns="0" tIns="0" rIns="0" bIns="0" rtlCol="0" anchor="t">
            <a:spAutoFit/>
          </a:bodyPr>
          <a:lstStyle/>
          <a:p>
            <a:pPr algn="ctr">
              <a:lnSpc>
                <a:spcPts val="12880"/>
              </a:lnSpc>
            </a:pPr>
            <a:r>
              <a:rPr lang="en-US" sz="9200" b="1">
                <a:solidFill>
                  <a:srgbClr val="361474"/>
                </a:solidFill>
                <a:latin typeface="Montserrat Bold"/>
                <a:ea typeface="Montserrat Bold"/>
                <a:cs typeface="Montserrat Bold"/>
                <a:sym typeface="Montserrat Bold"/>
              </a:rPr>
              <a:t>LOW FIDELITY</a:t>
            </a:r>
          </a:p>
          <a:p>
            <a:pPr algn="ctr">
              <a:lnSpc>
                <a:spcPts val="12880"/>
              </a:lnSpc>
            </a:pPr>
            <a:r>
              <a:rPr lang="en-US" sz="9200" b="1">
                <a:solidFill>
                  <a:srgbClr val="361474"/>
                </a:solidFill>
                <a:latin typeface="Montserrat Bold"/>
                <a:ea typeface="Montserrat Bold"/>
                <a:cs typeface="Montserrat Bold"/>
                <a:sym typeface="Montserrat Bold"/>
              </a:rPr>
              <a:t>WIREFRAME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4698959" y="-6303454"/>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3049422" y="-4653917"/>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6253437" y="8714209"/>
            <a:ext cx="1005863" cy="1005863"/>
          </a:xfrm>
          <a:custGeom>
            <a:avLst/>
            <a:gdLst/>
            <a:ahLst/>
            <a:cxnLst/>
            <a:rect l="l" t="t" r="r" b="b"/>
            <a:pathLst>
              <a:path w="1005863" h="1005863">
                <a:moveTo>
                  <a:pt x="0" y="0"/>
                </a:moveTo>
                <a:lnTo>
                  <a:pt x="1005863" y="0"/>
                </a:lnTo>
                <a:lnTo>
                  <a:pt x="1005863" y="1005863"/>
                </a:lnTo>
                <a:lnTo>
                  <a:pt x="0" y="10058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440834" y="679099"/>
            <a:ext cx="5770596" cy="775403"/>
            <a:chOff x="0" y="0"/>
            <a:chExt cx="1579177" cy="212196"/>
          </a:xfrm>
        </p:grpSpPr>
        <p:sp>
          <p:nvSpPr>
            <p:cNvPr id="10" name="Freeform 10"/>
            <p:cNvSpPr/>
            <p:nvPr/>
          </p:nvSpPr>
          <p:spPr>
            <a:xfrm>
              <a:off x="0" y="0"/>
              <a:ext cx="1579177" cy="212196"/>
            </a:xfrm>
            <a:custGeom>
              <a:avLst/>
              <a:gdLst/>
              <a:ahLst/>
              <a:cxnLst/>
              <a:rect l="l" t="t" r="r" b="b"/>
              <a:pathLst>
                <a:path w="1579177" h="212196">
                  <a:moveTo>
                    <a:pt x="49640" y="0"/>
                  </a:moveTo>
                  <a:lnTo>
                    <a:pt x="1529538" y="0"/>
                  </a:lnTo>
                  <a:cubicBezTo>
                    <a:pt x="1542703" y="0"/>
                    <a:pt x="1555329" y="5230"/>
                    <a:pt x="1564638" y="14539"/>
                  </a:cubicBezTo>
                  <a:cubicBezTo>
                    <a:pt x="1573947" y="23848"/>
                    <a:pt x="1579177" y="36474"/>
                    <a:pt x="1579177" y="49640"/>
                  </a:cubicBezTo>
                  <a:lnTo>
                    <a:pt x="1579177" y="162556"/>
                  </a:lnTo>
                  <a:cubicBezTo>
                    <a:pt x="1579177" y="175722"/>
                    <a:pt x="1573947" y="188348"/>
                    <a:pt x="1564638" y="197657"/>
                  </a:cubicBezTo>
                  <a:cubicBezTo>
                    <a:pt x="1555329" y="206966"/>
                    <a:pt x="1542703" y="212196"/>
                    <a:pt x="1529538" y="212196"/>
                  </a:cubicBezTo>
                  <a:lnTo>
                    <a:pt x="49640" y="212196"/>
                  </a:lnTo>
                  <a:cubicBezTo>
                    <a:pt x="22224" y="212196"/>
                    <a:pt x="0" y="189972"/>
                    <a:pt x="0" y="162556"/>
                  </a:cubicBezTo>
                  <a:lnTo>
                    <a:pt x="0" y="49640"/>
                  </a:lnTo>
                  <a:cubicBezTo>
                    <a:pt x="0" y="36474"/>
                    <a:pt x="5230" y="23848"/>
                    <a:pt x="14539" y="14539"/>
                  </a:cubicBezTo>
                  <a:cubicBezTo>
                    <a:pt x="23848" y="5230"/>
                    <a:pt x="36474" y="0"/>
                    <a:pt x="49640" y="0"/>
                  </a:cubicBezTo>
                  <a:close/>
                </a:path>
              </a:pathLst>
            </a:custGeom>
            <a:solidFill>
              <a:srgbClr val="361474"/>
            </a:solidFill>
          </p:spPr>
        </p:sp>
        <p:sp>
          <p:nvSpPr>
            <p:cNvPr id="11" name="TextBox 11"/>
            <p:cNvSpPr txBox="1"/>
            <p:nvPr/>
          </p:nvSpPr>
          <p:spPr>
            <a:xfrm>
              <a:off x="0" y="-47625"/>
              <a:ext cx="1579177" cy="259821"/>
            </a:xfrm>
            <a:prstGeom prst="rect">
              <a:avLst/>
            </a:prstGeom>
          </p:spPr>
          <p:txBody>
            <a:bodyPr lIns="50800" tIns="50800" rIns="50800" bIns="50800" rtlCol="0" anchor="ctr"/>
            <a:lstStyle/>
            <a:p>
              <a:pPr algn="ctr">
                <a:lnSpc>
                  <a:spcPts val="1960"/>
                </a:lnSpc>
              </a:pPr>
              <a:endParaRPr/>
            </a:p>
          </p:txBody>
        </p:sp>
      </p:grpSp>
      <p:sp>
        <p:nvSpPr>
          <p:cNvPr id="12" name="TextBox 12"/>
          <p:cNvSpPr txBox="1"/>
          <p:nvPr/>
        </p:nvSpPr>
        <p:spPr>
          <a:xfrm>
            <a:off x="-330626" y="752475"/>
            <a:ext cx="5550179" cy="542925"/>
          </a:xfrm>
          <a:prstGeom prst="rect">
            <a:avLst/>
          </a:prstGeom>
        </p:spPr>
        <p:txBody>
          <a:bodyPr lIns="0" tIns="0" rIns="0" bIns="0" rtlCol="0" anchor="t">
            <a:spAutoFit/>
          </a:bodyPr>
          <a:lstStyle/>
          <a:p>
            <a:pPr algn="ctr">
              <a:lnSpc>
                <a:spcPts val="4200"/>
              </a:lnSpc>
            </a:pPr>
            <a:r>
              <a:rPr lang="en-US" sz="3000" b="1">
                <a:solidFill>
                  <a:srgbClr val="FFFFFF"/>
                </a:solidFill>
                <a:latin typeface="Poppins Bold"/>
                <a:ea typeface="Poppins Bold"/>
                <a:cs typeface="Poppins Bold"/>
                <a:sym typeface="Poppins Bold"/>
              </a:rPr>
              <a:t>LOW FIDELITY</a:t>
            </a:r>
          </a:p>
        </p:txBody>
      </p:sp>
      <p:sp>
        <p:nvSpPr>
          <p:cNvPr id="13" name="TextBox 13"/>
          <p:cNvSpPr txBox="1"/>
          <p:nvPr/>
        </p:nvSpPr>
        <p:spPr>
          <a:xfrm>
            <a:off x="16722107" y="8724265"/>
            <a:ext cx="417160" cy="372745"/>
          </a:xfrm>
          <a:prstGeom prst="rect">
            <a:avLst/>
          </a:prstGeom>
        </p:spPr>
        <p:txBody>
          <a:bodyPr lIns="0" tIns="0" rIns="0" bIns="0" rtlCol="0" anchor="t">
            <a:spAutoFit/>
          </a:bodyPr>
          <a:lstStyle/>
          <a:p>
            <a:pPr algn="ctr">
              <a:lnSpc>
                <a:spcPts val="3079"/>
              </a:lnSpc>
            </a:pPr>
            <a:r>
              <a:rPr lang="en-US" sz="2199" b="1">
                <a:solidFill>
                  <a:srgbClr val="11084B"/>
                </a:solidFill>
                <a:latin typeface="Montserrat Bold"/>
                <a:ea typeface="Montserrat Bold"/>
                <a:cs typeface="Montserrat Bold"/>
                <a:sym typeface="Montserrat Bold"/>
              </a:rPr>
              <a:t>&gt;</a:t>
            </a:r>
          </a:p>
        </p:txBody>
      </p:sp>
      <p:sp>
        <p:nvSpPr>
          <p:cNvPr id="14" name="Freeform 14"/>
          <p:cNvSpPr/>
          <p:nvPr/>
        </p:nvSpPr>
        <p:spPr>
          <a:xfrm>
            <a:off x="3233557" y="6018011"/>
            <a:ext cx="1817458" cy="3950996"/>
          </a:xfrm>
          <a:custGeom>
            <a:avLst/>
            <a:gdLst/>
            <a:ahLst/>
            <a:cxnLst/>
            <a:rect l="l" t="t" r="r" b="b"/>
            <a:pathLst>
              <a:path w="1817458" h="3950996">
                <a:moveTo>
                  <a:pt x="0" y="0"/>
                </a:moveTo>
                <a:lnTo>
                  <a:pt x="1817458" y="0"/>
                </a:lnTo>
                <a:lnTo>
                  <a:pt x="1817458" y="3950996"/>
                </a:lnTo>
                <a:lnTo>
                  <a:pt x="0" y="3950996"/>
                </a:lnTo>
                <a:lnTo>
                  <a:pt x="0" y="0"/>
                </a:lnTo>
                <a:close/>
              </a:path>
            </a:pathLst>
          </a:custGeom>
          <a:blipFill>
            <a:blip r:embed="rId4"/>
            <a:stretch>
              <a:fillRect/>
            </a:stretch>
          </a:blipFill>
        </p:spPr>
      </p:sp>
      <p:sp>
        <p:nvSpPr>
          <p:cNvPr id="15" name="Freeform 15"/>
          <p:cNvSpPr/>
          <p:nvPr/>
        </p:nvSpPr>
        <p:spPr>
          <a:xfrm>
            <a:off x="5910628" y="1672342"/>
            <a:ext cx="1818023" cy="3952224"/>
          </a:xfrm>
          <a:custGeom>
            <a:avLst/>
            <a:gdLst/>
            <a:ahLst/>
            <a:cxnLst/>
            <a:rect l="l" t="t" r="r" b="b"/>
            <a:pathLst>
              <a:path w="1818023" h="3952224">
                <a:moveTo>
                  <a:pt x="0" y="0"/>
                </a:moveTo>
                <a:lnTo>
                  <a:pt x="1818023" y="0"/>
                </a:lnTo>
                <a:lnTo>
                  <a:pt x="1818023" y="3952224"/>
                </a:lnTo>
                <a:lnTo>
                  <a:pt x="0" y="3952224"/>
                </a:lnTo>
                <a:lnTo>
                  <a:pt x="0" y="0"/>
                </a:lnTo>
                <a:close/>
              </a:path>
            </a:pathLst>
          </a:custGeom>
          <a:blipFill>
            <a:blip r:embed="rId5"/>
            <a:stretch>
              <a:fillRect/>
            </a:stretch>
          </a:blipFill>
        </p:spPr>
      </p:sp>
      <p:sp>
        <p:nvSpPr>
          <p:cNvPr id="16" name="Freeform 16"/>
          <p:cNvSpPr/>
          <p:nvPr/>
        </p:nvSpPr>
        <p:spPr>
          <a:xfrm>
            <a:off x="8391219" y="1673570"/>
            <a:ext cx="1817458" cy="3950996"/>
          </a:xfrm>
          <a:custGeom>
            <a:avLst/>
            <a:gdLst/>
            <a:ahLst/>
            <a:cxnLst/>
            <a:rect l="l" t="t" r="r" b="b"/>
            <a:pathLst>
              <a:path w="1817458" h="3950996">
                <a:moveTo>
                  <a:pt x="0" y="0"/>
                </a:moveTo>
                <a:lnTo>
                  <a:pt x="1817458" y="0"/>
                </a:lnTo>
                <a:lnTo>
                  <a:pt x="1817458" y="3950996"/>
                </a:lnTo>
                <a:lnTo>
                  <a:pt x="0" y="3950996"/>
                </a:lnTo>
                <a:lnTo>
                  <a:pt x="0" y="0"/>
                </a:lnTo>
                <a:close/>
              </a:path>
            </a:pathLst>
          </a:custGeom>
          <a:blipFill>
            <a:blip r:embed="rId6"/>
            <a:stretch>
              <a:fillRect/>
            </a:stretch>
          </a:blipFill>
        </p:spPr>
      </p:sp>
      <p:sp>
        <p:nvSpPr>
          <p:cNvPr id="17" name="Freeform 17"/>
          <p:cNvSpPr/>
          <p:nvPr/>
        </p:nvSpPr>
        <p:spPr>
          <a:xfrm>
            <a:off x="13423376" y="1673570"/>
            <a:ext cx="1817458" cy="3950996"/>
          </a:xfrm>
          <a:custGeom>
            <a:avLst/>
            <a:gdLst/>
            <a:ahLst/>
            <a:cxnLst/>
            <a:rect l="l" t="t" r="r" b="b"/>
            <a:pathLst>
              <a:path w="1817458" h="3950996">
                <a:moveTo>
                  <a:pt x="0" y="0"/>
                </a:moveTo>
                <a:lnTo>
                  <a:pt x="1817458" y="0"/>
                </a:lnTo>
                <a:lnTo>
                  <a:pt x="1817458" y="3950996"/>
                </a:lnTo>
                <a:lnTo>
                  <a:pt x="0" y="3950996"/>
                </a:lnTo>
                <a:lnTo>
                  <a:pt x="0" y="0"/>
                </a:lnTo>
                <a:close/>
              </a:path>
            </a:pathLst>
          </a:custGeom>
          <a:blipFill>
            <a:blip r:embed="rId7"/>
            <a:stretch>
              <a:fillRect/>
            </a:stretch>
          </a:blipFill>
        </p:spPr>
      </p:sp>
      <p:sp>
        <p:nvSpPr>
          <p:cNvPr id="18" name="Freeform 18"/>
          <p:cNvSpPr/>
          <p:nvPr/>
        </p:nvSpPr>
        <p:spPr>
          <a:xfrm>
            <a:off x="5910628" y="6018011"/>
            <a:ext cx="1818450" cy="3950996"/>
          </a:xfrm>
          <a:custGeom>
            <a:avLst/>
            <a:gdLst/>
            <a:ahLst/>
            <a:cxnLst/>
            <a:rect l="l" t="t" r="r" b="b"/>
            <a:pathLst>
              <a:path w="1818450" h="3950996">
                <a:moveTo>
                  <a:pt x="0" y="0"/>
                </a:moveTo>
                <a:lnTo>
                  <a:pt x="1818450" y="0"/>
                </a:lnTo>
                <a:lnTo>
                  <a:pt x="1818450" y="3950996"/>
                </a:lnTo>
                <a:lnTo>
                  <a:pt x="0" y="3950996"/>
                </a:lnTo>
                <a:lnTo>
                  <a:pt x="0" y="0"/>
                </a:lnTo>
                <a:close/>
              </a:path>
            </a:pathLst>
          </a:custGeom>
          <a:blipFill>
            <a:blip r:embed="rId8"/>
            <a:stretch>
              <a:fillRect/>
            </a:stretch>
          </a:blipFill>
        </p:spPr>
      </p:sp>
      <p:sp>
        <p:nvSpPr>
          <p:cNvPr id="19" name="Freeform 19"/>
          <p:cNvSpPr/>
          <p:nvPr/>
        </p:nvSpPr>
        <p:spPr>
          <a:xfrm>
            <a:off x="3232565" y="1673570"/>
            <a:ext cx="1818450" cy="3950996"/>
          </a:xfrm>
          <a:custGeom>
            <a:avLst/>
            <a:gdLst/>
            <a:ahLst/>
            <a:cxnLst/>
            <a:rect l="l" t="t" r="r" b="b"/>
            <a:pathLst>
              <a:path w="1818450" h="3950996">
                <a:moveTo>
                  <a:pt x="0" y="0"/>
                </a:moveTo>
                <a:lnTo>
                  <a:pt x="1818450" y="0"/>
                </a:lnTo>
                <a:lnTo>
                  <a:pt x="1818450" y="3950996"/>
                </a:lnTo>
                <a:lnTo>
                  <a:pt x="0" y="3950996"/>
                </a:lnTo>
                <a:lnTo>
                  <a:pt x="0" y="0"/>
                </a:lnTo>
                <a:close/>
              </a:path>
            </a:pathLst>
          </a:custGeom>
          <a:blipFill>
            <a:blip r:embed="rId9"/>
            <a:stretch>
              <a:fillRect/>
            </a:stretch>
          </a:blipFill>
        </p:spPr>
      </p:sp>
      <p:sp>
        <p:nvSpPr>
          <p:cNvPr id="20" name="Freeform 20"/>
          <p:cNvSpPr/>
          <p:nvPr/>
        </p:nvSpPr>
        <p:spPr>
          <a:xfrm>
            <a:off x="656261" y="1672342"/>
            <a:ext cx="1819015" cy="3952224"/>
          </a:xfrm>
          <a:custGeom>
            <a:avLst/>
            <a:gdLst/>
            <a:ahLst/>
            <a:cxnLst/>
            <a:rect l="l" t="t" r="r" b="b"/>
            <a:pathLst>
              <a:path w="1819015" h="3952224">
                <a:moveTo>
                  <a:pt x="0" y="0"/>
                </a:moveTo>
                <a:lnTo>
                  <a:pt x="1819015" y="0"/>
                </a:lnTo>
                <a:lnTo>
                  <a:pt x="1819015" y="3952224"/>
                </a:lnTo>
                <a:lnTo>
                  <a:pt x="0" y="3952224"/>
                </a:lnTo>
                <a:lnTo>
                  <a:pt x="0" y="0"/>
                </a:lnTo>
                <a:close/>
              </a:path>
            </a:pathLst>
          </a:custGeom>
          <a:blipFill>
            <a:blip r:embed="rId10"/>
            <a:stretch>
              <a:fillRect/>
            </a:stretch>
          </a:blipFill>
        </p:spPr>
      </p:sp>
      <p:sp>
        <p:nvSpPr>
          <p:cNvPr id="21" name="Freeform 21"/>
          <p:cNvSpPr/>
          <p:nvPr/>
        </p:nvSpPr>
        <p:spPr>
          <a:xfrm>
            <a:off x="10783883" y="6018011"/>
            <a:ext cx="1818450" cy="3950996"/>
          </a:xfrm>
          <a:custGeom>
            <a:avLst/>
            <a:gdLst/>
            <a:ahLst/>
            <a:cxnLst/>
            <a:rect l="l" t="t" r="r" b="b"/>
            <a:pathLst>
              <a:path w="1818450" h="3950996">
                <a:moveTo>
                  <a:pt x="0" y="0"/>
                </a:moveTo>
                <a:lnTo>
                  <a:pt x="1818450" y="0"/>
                </a:lnTo>
                <a:lnTo>
                  <a:pt x="1818450" y="3950996"/>
                </a:lnTo>
                <a:lnTo>
                  <a:pt x="0" y="3950996"/>
                </a:lnTo>
                <a:lnTo>
                  <a:pt x="0" y="0"/>
                </a:lnTo>
                <a:close/>
              </a:path>
            </a:pathLst>
          </a:custGeom>
          <a:blipFill>
            <a:blip r:embed="rId11"/>
            <a:stretch>
              <a:fillRect/>
            </a:stretch>
          </a:blipFill>
        </p:spPr>
      </p:sp>
      <p:sp>
        <p:nvSpPr>
          <p:cNvPr id="22" name="Freeform 22"/>
          <p:cNvSpPr/>
          <p:nvPr/>
        </p:nvSpPr>
        <p:spPr>
          <a:xfrm>
            <a:off x="13423376" y="6018011"/>
            <a:ext cx="1818450" cy="3950996"/>
          </a:xfrm>
          <a:custGeom>
            <a:avLst/>
            <a:gdLst/>
            <a:ahLst/>
            <a:cxnLst/>
            <a:rect l="l" t="t" r="r" b="b"/>
            <a:pathLst>
              <a:path w="1818450" h="3950996">
                <a:moveTo>
                  <a:pt x="0" y="0"/>
                </a:moveTo>
                <a:lnTo>
                  <a:pt x="1818450" y="0"/>
                </a:lnTo>
                <a:lnTo>
                  <a:pt x="1818450" y="3950996"/>
                </a:lnTo>
                <a:lnTo>
                  <a:pt x="0" y="3950996"/>
                </a:lnTo>
                <a:lnTo>
                  <a:pt x="0" y="0"/>
                </a:lnTo>
                <a:close/>
              </a:path>
            </a:pathLst>
          </a:custGeom>
          <a:blipFill>
            <a:blip r:embed="rId12"/>
            <a:stretch>
              <a:fillRect/>
            </a:stretch>
          </a:blipFill>
        </p:spPr>
      </p:sp>
      <p:sp>
        <p:nvSpPr>
          <p:cNvPr id="23" name="Freeform 23"/>
          <p:cNvSpPr/>
          <p:nvPr/>
        </p:nvSpPr>
        <p:spPr>
          <a:xfrm>
            <a:off x="10783883" y="1673570"/>
            <a:ext cx="1818450" cy="3950996"/>
          </a:xfrm>
          <a:custGeom>
            <a:avLst/>
            <a:gdLst/>
            <a:ahLst/>
            <a:cxnLst/>
            <a:rect l="l" t="t" r="r" b="b"/>
            <a:pathLst>
              <a:path w="1818450" h="3950996">
                <a:moveTo>
                  <a:pt x="0" y="0"/>
                </a:moveTo>
                <a:lnTo>
                  <a:pt x="1818450" y="0"/>
                </a:lnTo>
                <a:lnTo>
                  <a:pt x="1818450" y="3950996"/>
                </a:lnTo>
                <a:lnTo>
                  <a:pt x="0" y="3950996"/>
                </a:lnTo>
                <a:lnTo>
                  <a:pt x="0" y="0"/>
                </a:lnTo>
                <a:close/>
              </a:path>
            </a:pathLst>
          </a:custGeom>
          <a:blipFill>
            <a:blip r:embed="rId13"/>
            <a:stretch>
              <a:fillRect/>
            </a:stretch>
          </a:blipFill>
        </p:spPr>
      </p:sp>
      <p:sp>
        <p:nvSpPr>
          <p:cNvPr id="24" name="Freeform 24"/>
          <p:cNvSpPr/>
          <p:nvPr/>
        </p:nvSpPr>
        <p:spPr>
          <a:xfrm>
            <a:off x="656826" y="6018011"/>
            <a:ext cx="1818450" cy="3950996"/>
          </a:xfrm>
          <a:custGeom>
            <a:avLst/>
            <a:gdLst/>
            <a:ahLst/>
            <a:cxnLst/>
            <a:rect l="l" t="t" r="r" b="b"/>
            <a:pathLst>
              <a:path w="1818450" h="3950996">
                <a:moveTo>
                  <a:pt x="0" y="0"/>
                </a:moveTo>
                <a:lnTo>
                  <a:pt x="1818450" y="0"/>
                </a:lnTo>
                <a:lnTo>
                  <a:pt x="1818450" y="3950996"/>
                </a:lnTo>
                <a:lnTo>
                  <a:pt x="0" y="3950996"/>
                </a:lnTo>
                <a:lnTo>
                  <a:pt x="0" y="0"/>
                </a:lnTo>
                <a:close/>
              </a:path>
            </a:pathLst>
          </a:custGeom>
          <a:blipFill>
            <a:blip r:embed="rId14"/>
            <a:stretch>
              <a:fillRect/>
            </a:stretch>
          </a:blipFill>
        </p:spPr>
      </p:sp>
      <p:sp>
        <p:nvSpPr>
          <p:cNvPr id="25" name="Freeform 25"/>
          <p:cNvSpPr/>
          <p:nvPr/>
        </p:nvSpPr>
        <p:spPr>
          <a:xfrm>
            <a:off x="15967806" y="6018011"/>
            <a:ext cx="1818450" cy="3950996"/>
          </a:xfrm>
          <a:custGeom>
            <a:avLst/>
            <a:gdLst/>
            <a:ahLst/>
            <a:cxnLst/>
            <a:rect l="l" t="t" r="r" b="b"/>
            <a:pathLst>
              <a:path w="1818450" h="3950996">
                <a:moveTo>
                  <a:pt x="0" y="0"/>
                </a:moveTo>
                <a:lnTo>
                  <a:pt x="1818450" y="0"/>
                </a:lnTo>
                <a:lnTo>
                  <a:pt x="1818450" y="3950996"/>
                </a:lnTo>
                <a:lnTo>
                  <a:pt x="0" y="3950996"/>
                </a:lnTo>
                <a:lnTo>
                  <a:pt x="0" y="0"/>
                </a:lnTo>
                <a:close/>
              </a:path>
            </a:pathLst>
          </a:custGeom>
          <a:blipFill>
            <a:blip r:embed="rId15"/>
            <a:stretch>
              <a:fillRect/>
            </a:stretch>
          </a:blipFill>
        </p:spPr>
      </p:sp>
      <p:sp>
        <p:nvSpPr>
          <p:cNvPr id="26" name="Freeform 26"/>
          <p:cNvSpPr/>
          <p:nvPr/>
        </p:nvSpPr>
        <p:spPr>
          <a:xfrm>
            <a:off x="15967806" y="1673570"/>
            <a:ext cx="1818450" cy="3950996"/>
          </a:xfrm>
          <a:custGeom>
            <a:avLst/>
            <a:gdLst/>
            <a:ahLst/>
            <a:cxnLst/>
            <a:rect l="l" t="t" r="r" b="b"/>
            <a:pathLst>
              <a:path w="1818450" h="3950996">
                <a:moveTo>
                  <a:pt x="0" y="0"/>
                </a:moveTo>
                <a:lnTo>
                  <a:pt x="1818450" y="0"/>
                </a:lnTo>
                <a:lnTo>
                  <a:pt x="1818450" y="3950996"/>
                </a:lnTo>
                <a:lnTo>
                  <a:pt x="0" y="3950996"/>
                </a:lnTo>
                <a:lnTo>
                  <a:pt x="0" y="0"/>
                </a:lnTo>
                <a:close/>
              </a:path>
            </a:pathLst>
          </a:custGeom>
          <a:blipFill>
            <a:blip r:embed="rId16"/>
            <a:stretch>
              <a:fillRect/>
            </a:stretch>
          </a:blipFill>
        </p:spPr>
      </p:sp>
      <p:sp>
        <p:nvSpPr>
          <p:cNvPr id="27" name="Freeform 27"/>
          <p:cNvSpPr/>
          <p:nvPr/>
        </p:nvSpPr>
        <p:spPr>
          <a:xfrm>
            <a:off x="8399422" y="6018011"/>
            <a:ext cx="1818450" cy="3950996"/>
          </a:xfrm>
          <a:custGeom>
            <a:avLst/>
            <a:gdLst/>
            <a:ahLst/>
            <a:cxnLst/>
            <a:rect l="l" t="t" r="r" b="b"/>
            <a:pathLst>
              <a:path w="1818450" h="3950996">
                <a:moveTo>
                  <a:pt x="0" y="0"/>
                </a:moveTo>
                <a:lnTo>
                  <a:pt x="1818449" y="0"/>
                </a:lnTo>
                <a:lnTo>
                  <a:pt x="1818449" y="3950996"/>
                </a:lnTo>
                <a:lnTo>
                  <a:pt x="0" y="3950996"/>
                </a:lnTo>
                <a:lnTo>
                  <a:pt x="0" y="0"/>
                </a:lnTo>
                <a:close/>
              </a:path>
            </a:pathLst>
          </a:custGeom>
          <a:blipFill>
            <a:blip r:embed="rId17"/>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2236805" y="-6455703"/>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3886341" y="-4806167"/>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6253437" y="8714209"/>
            <a:ext cx="1005863" cy="1005863"/>
          </a:xfrm>
          <a:custGeom>
            <a:avLst/>
            <a:gdLst/>
            <a:ahLst/>
            <a:cxnLst/>
            <a:rect l="l" t="t" r="r" b="b"/>
            <a:pathLst>
              <a:path w="1005863" h="1005863">
                <a:moveTo>
                  <a:pt x="0" y="0"/>
                </a:moveTo>
                <a:lnTo>
                  <a:pt x="1005863" y="0"/>
                </a:lnTo>
                <a:lnTo>
                  <a:pt x="1005863" y="1005863"/>
                </a:lnTo>
                <a:lnTo>
                  <a:pt x="0" y="10058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440834" y="679099"/>
            <a:ext cx="5770596" cy="775403"/>
            <a:chOff x="0" y="0"/>
            <a:chExt cx="1579177" cy="212196"/>
          </a:xfrm>
        </p:grpSpPr>
        <p:sp>
          <p:nvSpPr>
            <p:cNvPr id="10" name="Freeform 10"/>
            <p:cNvSpPr/>
            <p:nvPr/>
          </p:nvSpPr>
          <p:spPr>
            <a:xfrm>
              <a:off x="0" y="0"/>
              <a:ext cx="1579177" cy="212196"/>
            </a:xfrm>
            <a:custGeom>
              <a:avLst/>
              <a:gdLst/>
              <a:ahLst/>
              <a:cxnLst/>
              <a:rect l="l" t="t" r="r" b="b"/>
              <a:pathLst>
                <a:path w="1579177" h="212196">
                  <a:moveTo>
                    <a:pt x="49640" y="0"/>
                  </a:moveTo>
                  <a:lnTo>
                    <a:pt x="1529538" y="0"/>
                  </a:lnTo>
                  <a:cubicBezTo>
                    <a:pt x="1542703" y="0"/>
                    <a:pt x="1555329" y="5230"/>
                    <a:pt x="1564638" y="14539"/>
                  </a:cubicBezTo>
                  <a:cubicBezTo>
                    <a:pt x="1573947" y="23848"/>
                    <a:pt x="1579177" y="36474"/>
                    <a:pt x="1579177" y="49640"/>
                  </a:cubicBezTo>
                  <a:lnTo>
                    <a:pt x="1579177" y="162556"/>
                  </a:lnTo>
                  <a:cubicBezTo>
                    <a:pt x="1579177" y="175722"/>
                    <a:pt x="1573947" y="188348"/>
                    <a:pt x="1564638" y="197657"/>
                  </a:cubicBezTo>
                  <a:cubicBezTo>
                    <a:pt x="1555329" y="206966"/>
                    <a:pt x="1542703" y="212196"/>
                    <a:pt x="1529538" y="212196"/>
                  </a:cubicBezTo>
                  <a:lnTo>
                    <a:pt x="49640" y="212196"/>
                  </a:lnTo>
                  <a:cubicBezTo>
                    <a:pt x="22224" y="212196"/>
                    <a:pt x="0" y="189972"/>
                    <a:pt x="0" y="162556"/>
                  </a:cubicBezTo>
                  <a:lnTo>
                    <a:pt x="0" y="49640"/>
                  </a:lnTo>
                  <a:cubicBezTo>
                    <a:pt x="0" y="36474"/>
                    <a:pt x="5230" y="23848"/>
                    <a:pt x="14539" y="14539"/>
                  </a:cubicBezTo>
                  <a:cubicBezTo>
                    <a:pt x="23848" y="5230"/>
                    <a:pt x="36474" y="0"/>
                    <a:pt x="49640" y="0"/>
                  </a:cubicBezTo>
                  <a:close/>
                </a:path>
              </a:pathLst>
            </a:custGeom>
            <a:solidFill>
              <a:srgbClr val="361474"/>
            </a:solidFill>
          </p:spPr>
        </p:sp>
        <p:sp>
          <p:nvSpPr>
            <p:cNvPr id="11" name="TextBox 11"/>
            <p:cNvSpPr txBox="1"/>
            <p:nvPr/>
          </p:nvSpPr>
          <p:spPr>
            <a:xfrm>
              <a:off x="0" y="-47625"/>
              <a:ext cx="1579177" cy="259821"/>
            </a:xfrm>
            <a:prstGeom prst="rect">
              <a:avLst/>
            </a:prstGeom>
          </p:spPr>
          <p:txBody>
            <a:bodyPr lIns="50800" tIns="50800" rIns="50800" bIns="50800" rtlCol="0" anchor="ctr"/>
            <a:lstStyle/>
            <a:p>
              <a:pPr algn="ctr">
                <a:lnSpc>
                  <a:spcPts val="1960"/>
                </a:lnSpc>
              </a:pPr>
              <a:endParaRPr/>
            </a:p>
          </p:txBody>
        </p:sp>
      </p:grpSp>
      <p:sp>
        <p:nvSpPr>
          <p:cNvPr id="12" name="TextBox 12"/>
          <p:cNvSpPr txBox="1"/>
          <p:nvPr/>
        </p:nvSpPr>
        <p:spPr>
          <a:xfrm>
            <a:off x="16722107" y="8724265"/>
            <a:ext cx="417160" cy="372745"/>
          </a:xfrm>
          <a:prstGeom prst="rect">
            <a:avLst/>
          </a:prstGeom>
        </p:spPr>
        <p:txBody>
          <a:bodyPr lIns="0" tIns="0" rIns="0" bIns="0" rtlCol="0" anchor="t">
            <a:spAutoFit/>
          </a:bodyPr>
          <a:lstStyle/>
          <a:p>
            <a:pPr algn="ctr">
              <a:lnSpc>
                <a:spcPts val="3079"/>
              </a:lnSpc>
            </a:pPr>
            <a:r>
              <a:rPr lang="en-US" sz="2199" b="1">
                <a:solidFill>
                  <a:srgbClr val="11084B"/>
                </a:solidFill>
                <a:latin typeface="Montserrat Bold"/>
                <a:ea typeface="Montserrat Bold"/>
                <a:cs typeface="Montserrat Bold"/>
                <a:sym typeface="Montserrat Bold"/>
              </a:rPr>
              <a:t>&gt;</a:t>
            </a:r>
          </a:p>
        </p:txBody>
      </p:sp>
      <p:sp>
        <p:nvSpPr>
          <p:cNvPr id="13" name="Freeform 13"/>
          <p:cNvSpPr/>
          <p:nvPr/>
        </p:nvSpPr>
        <p:spPr>
          <a:xfrm>
            <a:off x="684348" y="1501863"/>
            <a:ext cx="1914601" cy="4159907"/>
          </a:xfrm>
          <a:custGeom>
            <a:avLst/>
            <a:gdLst/>
            <a:ahLst/>
            <a:cxnLst/>
            <a:rect l="l" t="t" r="r" b="b"/>
            <a:pathLst>
              <a:path w="1914601" h="4159907">
                <a:moveTo>
                  <a:pt x="0" y="0"/>
                </a:moveTo>
                <a:lnTo>
                  <a:pt x="1914602" y="0"/>
                </a:lnTo>
                <a:lnTo>
                  <a:pt x="1914602" y="4159907"/>
                </a:lnTo>
                <a:lnTo>
                  <a:pt x="0" y="4159907"/>
                </a:lnTo>
                <a:lnTo>
                  <a:pt x="0" y="0"/>
                </a:lnTo>
                <a:close/>
              </a:path>
            </a:pathLst>
          </a:custGeom>
          <a:blipFill>
            <a:blip r:embed="rId4"/>
            <a:stretch>
              <a:fillRect/>
            </a:stretch>
          </a:blipFill>
        </p:spPr>
      </p:sp>
      <p:sp>
        <p:nvSpPr>
          <p:cNvPr id="14" name="Freeform 14"/>
          <p:cNvSpPr/>
          <p:nvPr/>
        </p:nvSpPr>
        <p:spPr>
          <a:xfrm>
            <a:off x="3246650" y="1454501"/>
            <a:ext cx="1909783" cy="4149437"/>
          </a:xfrm>
          <a:custGeom>
            <a:avLst/>
            <a:gdLst/>
            <a:ahLst/>
            <a:cxnLst/>
            <a:rect l="l" t="t" r="r" b="b"/>
            <a:pathLst>
              <a:path w="1909783" h="4149437">
                <a:moveTo>
                  <a:pt x="0" y="0"/>
                </a:moveTo>
                <a:lnTo>
                  <a:pt x="1909782" y="0"/>
                </a:lnTo>
                <a:lnTo>
                  <a:pt x="1909782" y="4149438"/>
                </a:lnTo>
                <a:lnTo>
                  <a:pt x="0" y="4149438"/>
                </a:lnTo>
                <a:lnTo>
                  <a:pt x="0" y="0"/>
                </a:lnTo>
                <a:close/>
              </a:path>
            </a:pathLst>
          </a:custGeom>
          <a:blipFill>
            <a:blip r:embed="rId5"/>
            <a:stretch>
              <a:fillRect/>
            </a:stretch>
          </a:blipFill>
        </p:spPr>
      </p:sp>
      <p:sp>
        <p:nvSpPr>
          <p:cNvPr id="15" name="Freeform 15"/>
          <p:cNvSpPr/>
          <p:nvPr/>
        </p:nvSpPr>
        <p:spPr>
          <a:xfrm>
            <a:off x="8370364" y="1442812"/>
            <a:ext cx="1915163" cy="4161127"/>
          </a:xfrm>
          <a:custGeom>
            <a:avLst/>
            <a:gdLst/>
            <a:ahLst/>
            <a:cxnLst/>
            <a:rect l="l" t="t" r="r" b="b"/>
            <a:pathLst>
              <a:path w="1915163" h="4161127">
                <a:moveTo>
                  <a:pt x="0" y="0"/>
                </a:moveTo>
                <a:lnTo>
                  <a:pt x="1915163" y="0"/>
                </a:lnTo>
                <a:lnTo>
                  <a:pt x="1915163" y="4161127"/>
                </a:lnTo>
                <a:lnTo>
                  <a:pt x="0" y="4161127"/>
                </a:lnTo>
                <a:lnTo>
                  <a:pt x="0" y="0"/>
                </a:lnTo>
                <a:close/>
              </a:path>
            </a:pathLst>
          </a:custGeom>
          <a:blipFill>
            <a:blip r:embed="rId6"/>
            <a:stretch>
              <a:fillRect/>
            </a:stretch>
          </a:blipFill>
        </p:spPr>
      </p:sp>
      <p:sp>
        <p:nvSpPr>
          <p:cNvPr id="16" name="Freeform 16"/>
          <p:cNvSpPr/>
          <p:nvPr/>
        </p:nvSpPr>
        <p:spPr>
          <a:xfrm>
            <a:off x="10893617" y="1349309"/>
            <a:ext cx="1958198" cy="4254630"/>
          </a:xfrm>
          <a:custGeom>
            <a:avLst/>
            <a:gdLst/>
            <a:ahLst/>
            <a:cxnLst/>
            <a:rect l="l" t="t" r="r" b="b"/>
            <a:pathLst>
              <a:path w="1958198" h="4254630">
                <a:moveTo>
                  <a:pt x="0" y="0"/>
                </a:moveTo>
                <a:lnTo>
                  <a:pt x="1958198" y="0"/>
                </a:lnTo>
                <a:lnTo>
                  <a:pt x="1958198" y="4254630"/>
                </a:lnTo>
                <a:lnTo>
                  <a:pt x="0" y="4254630"/>
                </a:lnTo>
                <a:lnTo>
                  <a:pt x="0" y="0"/>
                </a:lnTo>
                <a:close/>
              </a:path>
            </a:pathLst>
          </a:custGeom>
          <a:blipFill>
            <a:blip r:embed="rId7"/>
            <a:stretch>
              <a:fillRect/>
            </a:stretch>
          </a:blipFill>
        </p:spPr>
      </p:sp>
      <p:sp>
        <p:nvSpPr>
          <p:cNvPr id="17" name="Freeform 17"/>
          <p:cNvSpPr/>
          <p:nvPr/>
        </p:nvSpPr>
        <p:spPr>
          <a:xfrm>
            <a:off x="723904" y="5871320"/>
            <a:ext cx="1921666" cy="4175257"/>
          </a:xfrm>
          <a:custGeom>
            <a:avLst/>
            <a:gdLst/>
            <a:ahLst/>
            <a:cxnLst/>
            <a:rect l="l" t="t" r="r" b="b"/>
            <a:pathLst>
              <a:path w="1921666" h="4175257">
                <a:moveTo>
                  <a:pt x="0" y="0"/>
                </a:moveTo>
                <a:lnTo>
                  <a:pt x="1921666" y="0"/>
                </a:lnTo>
                <a:lnTo>
                  <a:pt x="1921666" y="4175257"/>
                </a:lnTo>
                <a:lnTo>
                  <a:pt x="0" y="4175257"/>
                </a:lnTo>
                <a:lnTo>
                  <a:pt x="0" y="0"/>
                </a:lnTo>
                <a:close/>
              </a:path>
            </a:pathLst>
          </a:custGeom>
          <a:blipFill>
            <a:blip r:embed="rId8"/>
            <a:stretch>
              <a:fillRect/>
            </a:stretch>
          </a:blipFill>
        </p:spPr>
      </p:sp>
      <p:sp>
        <p:nvSpPr>
          <p:cNvPr id="18" name="Freeform 18"/>
          <p:cNvSpPr/>
          <p:nvPr/>
        </p:nvSpPr>
        <p:spPr>
          <a:xfrm>
            <a:off x="13537615" y="1454501"/>
            <a:ext cx="1909783" cy="4149437"/>
          </a:xfrm>
          <a:custGeom>
            <a:avLst/>
            <a:gdLst/>
            <a:ahLst/>
            <a:cxnLst/>
            <a:rect l="l" t="t" r="r" b="b"/>
            <a:pathLst>
              <a:path w="1909783" h="4149437">
                <a:moveTo>
                  <a:pt x="0" y="0"/>
                </a:moveTo>
                <a:lnTo>
                  <a:pt x="1909783" y="0"/>
                </a:lnTo>
                <a:lnTo>
                  <a:pt x="1909783" y="4149438"/>
                </a:lnTo>
                <a:lnTo>
                  <a:pt x="0" y="4149438"/>
                </a:lnTo>
                <a:lnTo>
                  <a:pt x="0" y="0"/>
                </a:lnTo>
                <a:close/>
              </a:path>
            </a:pathLst>
          </a:custGeom>
          <a:blipFill>
            <a:blip r:embed="rId9"/>
            <a:stretch>
              <a:fillRect/>
            </a:stretch>
          </a:blipFill>
        </p:spPr>
      </p:sp>
      <p:sp>
        <p:nvSpPr>
          <p:cNvPr id="19" name="Freeform 19"/>
          <p:cNvSpPr/>
          <p:nvPr/>
        </p:nvSpPr>
        <p:spPr>
          <a:xfrm>
            <a:off x="5775557" y="1454501"/>
            <a:ext cx="1909783" cy="4149437"/>
          </a:xfrm>
          <a:custGeom>
            <a:avLst/>
            <a:gdLst/>
            <a:ahLst/>
            <a:cxnLst/>
            <a:rect l="l" t="t" r="r" b="b"/>
            <a:pathLst>
              <a:path w="1909783" h="4149437">
                <a:moveTo>
                  <a:pt x="0" y="0"/>
                </a:moveTo>
                <a:lnTo>
                  <a:pt x="1909783" y="0"/>
                </a:lnTo>
                <a:lnTo>
                  <a:pt x="1909783" y="4149438"/>
                </a:lnTo>
                <a:lnTo>
                  <a:pt x="0" y="4149438"/>
                </a:lnTo>
                <a:lnTo>
                  <a:pt x="0" y="0"/>
                </a:lnTo>
                <a:close/>
              </a:path>
            </a:pathLst>
          </a:custGeom>
          <a:blipFill>
            <a:blip r:embed="rId10"/>
            <a:stretch>
              <a:fillRect/>
            </a:stretch>
          </a:blipFill>
        </p:spPr>
      </p:sp>
      <p:sp>
        <p:nvSpPr>
          <p:cNvPr id="20" name="Freeform 20"/>
          <p:cNvSpPr/>
          <p:nvPr/>
        </p:nvSpPr>
        <p:spPr>
          <a:xfrm>
            <a:off x="3243864" y="5871320"/>
            <a:ext cx="1939362" cy="4213705"/>
          </a:xfrm>
          <a:custGeom>
            <a:avLst/>
            <a:gdLst/>
            <a:ahLst/>
            <a:cxnLst/>
            <a:rect l="l" t="t" r="r" b="b"/>
            <a:pathLst>
              <a:path w="1939362" h="4213705">
                <a:moveTo>
                  <a:pt x="0" y="0"/>
                </a:moveTo>
                <a:lnTo>
                  <a:pt x="1939362" y="0"/>
                </a:lnTo>
                <a:lnTo>
                  <a:pt x="1939362" y="4213705"/>
                </a:lnTo>
                <a:lnTo>
                  <a:pt x="0" y="4213705"/>
                </a:lnTo>
                <a:lnTo>
                  <a:pt x="0" y="0"/>
                </a:lnTo>
                <a:close/>
              </a:path>
            </a:pathLst>
          </a:custGeom>
          <a:blipFill>
            <a:blip r:embed="rId11"/>
            <a:stretch>
              <a:fillRect/>
            </a:stretch>
          </a:blipFill>
        </p:spPr>
      </p:sp>
      <p:sp>
        <p:nvSpPr>
          <p:cNvPr id="21" name="Freeform 21"/>
          <p:cNvSpPr/>
          <p:nvPr/>
        </p:nvSpPr>
        <p:spPr>
          <a:xfrm>
            <a:off x="8370364" y="5871320"/>
            <a:ext cx="1939362" cy="4213705"/>
          </a:xfrm>
          <a:custGeom>
            <a:avLst/>
            <a:gdLst/>
            <a:ahLst/>
            <a:cxnLst/>
            <a:rect l="l" t="t" r="r" b="b"/>
            <a:pathLst>
              <a:path w="1939362" h="4213705">
                <a:moveTo>
                  <a:pt x="0" y="0"/>
                </a:moveTo>
                <a:lnTo>
                  <a:pt x="1939362" y="0"/>
                </a:lnTo>
                <a:lnTo>
                  <a:pt x="1939362" y="4213705"/>
                </a:lnTo>
                <a:lnTo>
                  <a:pt x="0" y="4213705"/>
                </a:lnTo>
                <a:lnTo>
                  <a:pt x="0" y="0"/>
                </a:lnTo>
                <a:close/>
              </a:path>
            </a:pathLst>
          </a:custGeom>
          <a:blipFill>
            <a:blip r:embed="rId12"/>
            <a:stretch>
              <a:fillRect/>
            </a:stretch>
          </a:blipFill>
        </p:spPr>
      </p:sp>
      <p:sp>
        <p:nvSpPr>
          <p:cNvPr id="22" name="Freeform 22"/>
          <p:cNvSpPr/>
          <p:nvPr/>
        </p:nvSpPr>
        <p:spPr>
          <a:xfrm>
            <a:off x="13452104" y="5909768"/>
            <a:ext cx="1921666" cy="4175257"/>
          </a:xfrm>
          <a:custGeom>
            <a:avLst/>
            <a:gdLst/>
            <a:ahLst/>
            <a:cxnLst/>
            <a:rect l="l" t="t" r="r" b="b"/>
            <a:pathLst>
              <a:path w="1921666" h="4175257">
                <a:moveTo>
                  <a:pt x="0" y="0"/>
                </a:moveTo>
                <a:lnTo>
                  <a:pt x="1921667" y="0"/>
                </a:lnTo>
                <a:lnTo>
                  <a:pt x="1921667" y="4175257"/>
                </a:lnTo>
                <a:lnTo>
                  <a:pt x="0" y="4175257"/>
                </a:lnTo>
                <a:lnTo>
                  <a:pt x="0" y="0"/>
                </a:lnTo>
                <a:close/>
              </a:path>
            </a:pathLst>
          </a:custGeom>
          <a:blipFill>
            <a:blip r:embed="rId13"/>
            <a:stretch>
              <a:fillRect/>
            </a:stretch>
          </a:blipFill>
        </p:spPr>
      </p:sp>
      <p:sp>
        <p:nvSpPr>
          <p:cNvPr id="23" name="Freeform 23"/>
          <p:cNvSpPr/>
          <p:nvPr/>
        </p:nvSpPr>
        <p:spPr>
          <a:xfrm>
            <a:off x="15961006" y="1432982"/>
            <a:ext cx="1939362" cy="4213705"/>
          </a:xfrm>
          <a:custGeom>
            <a:avLst/>
            <a:gdLst/>
            <a:ahLst/>
            <a:cxnLst/>
            <a:rect l="l" t="t" r="r" b="b"/>
            <a:pathLst>
              <a:path w="1939362" h="4213705">
                <a:moveTo>
                  <a:pt x="0" y="0"/>
                </a:moveTo>
                <a:lnTo>
                  <a:pt x="1939363" y="0"/>
                </a:lnTo>
                <a:lnTo>
                  <a:pt x="1939363" y="4213705"/>
                </a:lnTo>
                <a:lnTo>
                  <a:pt x="0" y="4213705"/>
                </a:lnTo>
                <a:lnTo>
                  <a:pt x="0" y="0"/>
                </a:lnTo>
                <a:close/>
              </a:path>
            </a:pathLst>
          </a:custGeom>
          <a:blipFill>
            <a:blip r:embed="rId14"/>
            <a:stretch>
              <a:fillRect/>
            </a:stretch>
          </a:blipFill>
        </p:spPr>
      </p:sp>
      <p:sp>
        <p:nvSpPr>
          <p:cNvPr id="24" name="Freeform 24"/>
          <p:cNvSpPr/>
          <p:nvPr/>
        </p:nvSpPr>
        <p:spPr>
          <a:xfrm>
            <a:off x="10893617" y="5871320"/>
            <a:ext cx="1939362" cy="4213705"/>
          </a:xfrm>
          <a:custGeom>
            <a:avLst/>
            <a:gdLst/>
            <a:ahLst/>
            <a:cxnLst/>
            <a:rect l="l" t="t" r="r" b="b"/>
            <a:pathLst>
              <a:path w="1939362" h="4213705">
                <a:moveTo>
                  <a:pt x="0" y="0"/>
                </a:moveTo>
                <a:lnTo>
                  <a:pt x="1939362" y="0"/>
                </a:lnTo>
                <a:lnTo>
                  <a:pt x="1939362" y="4213705"/>
                </a:lnTo>
                <a:lnTo>
                  <a:pt x="0" y="4213705"/>
                </a:lnTo>
                <a:lnTo>
                  <a:pt x="0" y="0"/>
                </a:lnTo>
                <a:close/>
              </a:path>
            </a:pathLst>
          </a:custGeom>
          <a:blipFill>
            <a:blip r:embed="rId15"/>
            <a:stretch>
              <a:fillRect/>
            </a:stretch>
          </a:blipFill>
        </p:spPr>
      </p:sp>
      <p:sp>
        <p:nvSpPr>
          <p:cNvPr id="25" name="Freeform 25"/>
          <p:cNvSpPr/>
          <p:nvPr/>
        </p:nvSpPr>
        <p:spPr>
          <a:xfrm>
            <a:off x="15954796" y="5917090"/>
            <a:ext cx="1918296" cy="4167935"/>
          </a:xfrm>
          <a:custGeom>
            <a:avLst/>
            <a:gdLst/>
            <a:ahLst/>
            <a:cxnLst/>
            <a:rect l="l" t="t" r="r" b="b"/>
            <a:pathLst>
              <a:path w="1918296" h="4167935">
                <a:moveTo>
                  <a:pt x="0" y="0"/>
                </a:moveTo>
                <a:lnTo>
                  <a:pt x="1918296" y="0"/>
                </a:lnTo>
                <a:lnTo>
                  <a:pt x="1918296" y="4167935"/>
                </a:lnTo>
                <a:lnTo>
                  <a:pt x="0" y="4167935"/>
                </a:lnTo>
                <a:lnTo>
                  <a:pt x="0" y="0"/>
                </a:lnTo>
                <a:close/>
              </a:path>
            </a:pathLst>
          </a:custGeom>
          <a:blipFill>
            <a:blip r:embed="rId16"/>
            <a:stretch>
              <a:fillRect/>
            </a:stretch>
          </a:blipFill>
        </p:spPr>
      </p:sp>
      <p:sp>
        <p:nvSpPr>
          <p:cNvPr id="26" name="Freeform 26"/>
          <p:cNvSpPr/>
          <p:nvPr/>
        </p:nvSpPr>
        <p:spPr>
          <a:xfrm>
            <a:off x="5736147" y="5871320"/>
            <a:ext cx="1920618" cy="4175257"/>
          </a:xfrm>
          <a:custGeom>
            <a:avLst/>
            <a:gdLst/>
            <a:ahLst/>
            <a:cxnLst/>
            <a:rect l="l" t="t" r="r" b="b"/>
            <a:pathLst>
              <a:path w="1920618" h="4175257">
                <a:moveTo>
                  <a:pt x="0" y="0"/>
                </a:moveTo>
                <a:lnTo>
                  <a:pt x="1920618" y="0"/>
                </a:lnTo>
                <a:lnTo>
                  <a:pt x="1920618" y="4175257"/>
                </a:lnTo>
                <a:lnTo>
                  <a:pt x="0" y="4175257"/>
                </a:lnTo>
                <a:lnTo>
                  <a:pt x="0" y="0"/>
                </a:lnTo>
                <a:close/>
              </a:path>
            </a:pathLst>
          </a:custGeom>
          <a:blipFill>
            <a:blip r:embed="rId17"/>
            <a:stretch>
              <a:fillRect/>
            </a:stretch>
          </a:blipFill>
        </p:spPr>
      </p:sp>
      <p:sp>
        <p:nvSpPr>
          <p:cNvPr id="27" name="TextBox 27"/>
          <p:cNvSpPr txBox="1"/>
          <p:nvPr/>
        </p:nvSpPr>
        <p:spPr>
          <a:xfrm>
            <a:off x="-330626" y="752475"/>
            <a:ext cx="5550179" cy="542925"/>
          </a:xfrm>
          <a:prstGeom prst="rect">
            <a:avLst/>
          </a:prstGeom>
        </p:spPr>
        <p:txBody>
          <a:bodyPr lIns="0" tIns="0" rIns="0" bIns="0" rtlCol="0" anchor="t">
            <a:spAutoFit/>
          </a:bodyPr>
          <a:lstStyle/>
          <a:p>
            <a:pPr algn="ctr">
              <a:lnSpc>
                <a:spcPts val="4200"/>
              </a:lnSpc>
            </a:pPr>
            <a:r>
              <a:rPr lang="en-US" sz="3000" b="1">
                <a:solidFill>
                  <a:srgbClr val="FFFFFF"/>
                </a:solidFill>
                <a:latin typeface="Poppins Bold"/>
                <a:ea typeface="Poppins Bold"/>
                <a:cs typeface="Poppins Bold"/>
                <a:sym typeface="Poppins Bold"/>
              </a:rPr>
              <a:t>LOW FIDELITY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0879492" y="3631565"/>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529029" y="5281102"/>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440834" y="679099"/>
            <a:ext cx="5770596" cy="775403"/>
            <a:chOff x="0" y="0"/>
            <a:chExt cx="1579177" cy="212196"/>
          </a:xfrm>
        </p:grpSpPr>
        <p:sp>
          <p:nvSpPr>
            <p:cNvPr id="9" name="Freeform 9"/>
            <p:cNvSpPr/>
            <p:nvPr/>
          </p:nvSpPr>
          <p:spPr>
            <a:xfrm>
              <a:off x="0" y="0"/>
              <a:ext cx="1579177" cy="212196"/>
            </a:xfrm>
            <a:custGeom>
              <a:avLst/>
              <a:gdLst/>
              <a:ahLst/>
              <a:cxnLst/>
              <a:rect l="l" t="t" r="r" b="b"/>
              <a:pathLst>
                <a:path w="1579177" h="212196">
                  <a:moveTo>
                    <a:pt x="49640" y="0"/>
                  </a:moveTo>
                  <a:lnTo>
                    <a:pt x="1529538" y="0"/>
                  </a:lnTo>
                  <a:cubicBezTo>
                    <a:pt x="1542703" y="0"/>
                    <a:pt x="1555329" y="5230"/>
                    <a:pt x="1564638" y="14539"/>
                  </a:cubicBezTo>
                  <a:cubicBezTo>
                    <a:pt x="1573947" y="23848"/>
                    <a:pt x="1579177" y="36474"/>
                    <a:pt x="1579177" y="49640"/>
                  </a:cubicBezTo>
                  <a:lnTo>
                    <a:pt x="1579177" y="162556"/>
                  </a:lnTo>
                  <a:cubicBezTo>
                    <a:pt x="1579177" y="175722"/>
                    <a:pt x="1573947" y="188348"/>
                    <a:pt x="1564638" y="197657"/>
                  </a:cubicBezTo>
                  <a:cubicBezTo>
                    <a:pt x="1555329" y="206966"/>
                    <a:pt x="1542703" y="212196"/>
                    <a:pt x="1529538" y="212196"/>
                  </a:cubicBezTo>
                  <a:lnTo>
                    <a:pt x="49640" y="212196"/>
                  </a:lnTo>
                  <a:cubicBezTo>
                    <a:pt x="22224" y="212196"/>
                    <a:pt x="0" y="189972"/>
                    <a:pt x="0" y="162556"/>
                  </a:cubicBezTo>
                  <a:lnTo>
                    <a:pt x="0" y="49640"/>
                  </a:lnTo>
                  <a:cubicBezTo>
                    <a:pt x="0" y="36474"/>
                    <a:pt x="5230" y="23848"/>
                    <a:pt x="14539" y="14539"/>
                  </a:cubicBezTo>
                  <a:cubicBezTo>
                    <a:pt x="23848" y="5230"/>
                    <a:pt x="36474" y="0"/>
                    <a:pt x="49640" y="0"/>
                  </a:cubicBezTo>
                  <a:close/>
                </a:path>
              </a:pathLst>
            </a:custGeom>
            <a:solidFill>
              <a:srgbClr val="361474"/>
            </a:solidFill>
          </p:spPr>
        </p:sp>
        <p:sp>
          <p:nvSpPr>
            <p:cNvPr id="10" name="TextBox 10"/>
            <p:cNvSpPr txBox="1"/>
            <p:nvPr/>
          </p:nvSpPr>
          <p:spPr>
            <a:xfrm>
              <a:off x="0" y="-47625"/>
              <a:ext cx="1579177" cy="259821"/>
            </a:xfrm>
            <a:prstGeom prst="rect">
              <a:avLst/>
            </a:prstGeom>
          </p:spPr>
          <p:txBody>
            <a:bodyPr lIns="50800" tIns="50800" rIns="50800" bIns="50800" rtlCol="0" anchor="ctr"/>
            <a:lstStyle/>
            <a:p>
              <a:pPr algn="ctr">
                <a:lnSpc>
                  <a:spcPts val="1960"/>
                </a:lnSpc>
              </a:pPr>
              <a:endParaRPr/>
            </a:p>
          </p:txBody>
        </p:sp>
      </p:grpSp>
      <p:sp>
        <p:nvSpPr>
          <p:cNvPr id="11" name="TextBox 11"/>
          <p:cNvSpPr txBox="1"/>
          <p:nvPr/>
        </p:nvSpPr>
        <p:spPr>
          <a:xfrm>
            <a:off x="-330626" y="752475"/>
            <a:ext cx="5550179" cy="542925"/>
          </a:xfrm>
          <a:prstGeom prst="rect">
            <a:avLst/>
          </a:prstGeom>
        </p:spPr>
        <p:txBody>
          <a:bodyPr lIns="0" tIns="0" rIns="0" bIns="0" rtlCol="0" anchor="t">
            <a:spAutoFit/>
          </a:bodyPr>
          <a:lstStyle/>
          <a:p>
            <a:pPr algn="ctr">
              <a:lnSpc>
                <a:spcPts val="4200"/>
              </a:lnSpc>
            </a:pPr>
            <a:r>
              <a:rPr lang="en-US" sz="3000" b="1">
                <a:solidFill>
                  <a:srgbClr val="FFFFFF"/>
                </a:solidFill>
                <a:latin typeface="Poppins Bold"/>
                <a:ea typeface="Poppins Bold"/>
                <a:cs typeface="Poppins Bold"/>
                <a:sym typeface="Poppins Bold"/>
              </a:rPr>
              <a:t>HIGH  FIDELITY</a:t>
            </a:r>
          </a:p>
        </p:txBody>
      </p:sp>
      <p:sp>
        <p:nvSpPr>
          <p:cNvPr id="12" name="TextBox 12"/>
          <p:cNvSpPr txBox="1"/>
          <p:nvPr/>
        </p:nvSpPr>
        <p:spPr>
          <a:xfrm>
            <a:off x="4660344" y="3469640"/>
            <a:ext cx="8967311" cy="3185794"/>
          </a:xfrm>
          <a:prstGeom prst="rect">
            <a:avLst/>
          </a:prstGeom>
        </p:spPr>
        <p:txBody>
          <a:bodyPr lIns="0" tIns="0" rIns="0" bIns="0" rtlCol="0" anchor="t">
            <a:spAutoFit/>
          </a:bodyPr>
          <a:lstStyle/>
          <a:p>
            <a:pPr algn="ctr">
              <a:lnSpc>
                <a:spcPts val="12880"/>
              </a:lnSpc>
            </a:pPr>
            <a:r>
              <a:rPr lang="en-US" sz="9200" b="1">
                <a:solidFill>
                  <a:srgbClr val="361474"/>
                </a:solidFill>
                <a:latin typeface="Montserrat Bold"/>
                <a:ea typeface="Montserrat Bold"/>
                <a:cs typeface="Montserrat Bold"/>
                <a:sym typeface="Montserrat Bold"/>
              </a:rPr>
              <a:t>HIGH FIDELITY</a:t>
            </a:r>
          </a:p>
          <a:p>
            <a:pPr algn="ctr">
              <a:lnSpc>
                <a:spcPts val="12880"/>
              </a:lnSpc>
            </a:pPr>
            <a:r>
              <a:rPr lang="en-US" sz="9200" b="1">
                <a:solidFill>
                  <a:srgbClr val="361474"/>
                </a:solidFill>
                <a:latin typeface="Montserrat Bold"/>
                <a:ea typeface="Montserrat Bold"/>
                <a:cs typeface="Montserrat Bold"/>
                <a:sym typeface="Montserrat Bold"/>
              </a:rPr>
              <a:t>WIREFRAME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8775877" y="3207105"/>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425414" y="4856641"/>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440834" y="679099"/>
            <a:ext cx="5026286" cy="775403"/>
            <a:chOff x="0" y="0"/>
            <a:chExt cx="1375490" cy="212196"/>
          </a:xfrm>
        </p:grpSpPr>
        <p:sp>
          <p:nvSpPr>
            <p:cNvPr id="9" name="Freeform 9"/>
            <p:cNvSpPr/>
            <p:nvPr/>
          </p:nvSpPr>
          <p:spPr>
            <a:xfrm>
              <a:off x="0" y="0"/>
              <a:ext cx="1375490" cy="212196"/>
            </a:xfrm>
            <a:custGeom>
              <a:avLst/>
              <a:gdLst/>
              <a:ahLst/>
              <a:cxnLst/>
              <a:rect l="l" t="t" r="r" b="b"/>
              <a:pathLst>
                <a:path w="1375490" h="212196">
                  <a:moveTo>
                    <a:pt x="56991" y="0"/>
                  </a:moveTo>
                  <a:lnTo>
                    <a:pt x="1318499" y="0"/>
                  </a:lnTo>
                  <a:cubicBezTo>
                    <a:pt x="1349974" y="0"/>
                    <a:pt x="1375490" y="25516"/>
                    <a:pt x="1375490" y="56991"/>
                  </a:cubicBezTo>
                  <a:lnTo>
                    <a:pt x="1375490" y="155206"/>
                  </a:lnTo>
                  <a:cubicBezTo>
                    <a:pt x="1375490" y="170320"/>
                    <a:pt x="1369486" y="184816"/>
                    <a:pt x="1358798" y="195504"/>
                  </a:cubicBezTo>
                  <a:cubicBezTo>
                    <a:pt x="1348110" y="206192"/>
                    <a:pt x="1333614" y="212196"/>
                    <a:pt x="1318499" y="212196"/>
                  </a:cubicBezTo>
                  <a:lnTo>
                    <a:pt x="56991" y="212196"/>
                  </a:lnTo>
                  <a:cubicBezTo>
                    <a:pt x="25516" y="212196"/>
                    <a:pt x="0" y="186681"/>
                    <a:pt x="0" y="155206"/>
                  </a:cubicBezTo>
                  <a:lnTo>
                    <a:pt x="0" y="56991"/>
                  </a:lnTo>
                  <a:cubicBezTo>
                    <a:pt x="0" y="25516"/>
                    <a:pt x="25516" y="0"/>
                    <a:pt x="56991" y="0"/>
                  </a:cubicBezTo>
                  <a:close/>
                </a:path>
              </a:pathLst>
            </a:custGeom>
            <a:solidFill>
              <a:srgbClr val="361474"/>
            </a:solidFill>
          </p:spPr>
        </p:sp>
        <p:sp>
          <p:nvSpPr>
            <p:cNvPr id="10" name="TextBox 10"/>
            <p:cNvSpPr txBox="1"/>
            <p:nvPr/>
          </p:nvSpPr>
          <p:spPr>
            <a:xfrm>
              <a:off x="0" y="-47625"/>
              <a:ext cx="1375490" cy="259821"/>
            </a:xfrm>
            <a:prstGeom prst="rect">
              <a:avLst/>
            </a:prstGeom>
          </p:spPr>
          <p:txBody>
            <a:bodyPr lIns="50800" tIns="50800" rIns="50800" bIns="50800" rtlCol="0" anchor="ctr"/>
            <a:lstStyle/>
            <a:p>
              <a:pPr algn="ctr">
                <a:lnSpc>
                  <a:spcPts val="1960"/>
                </a:lnSpc>
              </a:pPr>
              <a:endParaRPr/>
            </a:p>
          </p:txBody>
        </p:sp>
      </p:grpSp>
      <p:sp>
        <p:nvSpPr>
          <p:cNvPr id="11" name="TextBox 11"/>
          <p:cNvSpPr txBox="1"/>
          <p:nvPr/>
        </p:nvSpPr>
        <p:spPr>
          <a:xfrm>
            <a:off x="1038225" y="1759250"/>
            <a:ext cx="14883703" cy="8496940"/>
          </a:xfrm>
          <a:prstGeom prst="rect">
            <a:avLst/>
          </a:prstGeom>
        </p:spPr>
        <p:txBody>
          <a:bodyPr lIns="0" tIns="0" rIns="0" bIns="0" rtlCol="0" anchor="t">
            <a:spAutoFit/>
          </a:bodyPr>
          <a:lstStyle/>
          <a:p>
            <a:pPr algn="just">
              <a:lnSpc>
                <a:spcPts val="2530"/>
              </a:lnSpc>
            </a:pPr>
            <a:r>
              <a:rPr lang="en-US" sz="2300" b="1">
                <a:solidFill>
                  <a:srgbClr val="361474"/>
                </a:solidFill>
                <a:latin typeface="Canva Sans Bold"/>
                <a:ea typeface="Canva Sans Bold"/>
                <a:cs typeface="Canva Sans Bold"/>
                <a:sym typeface="Canva Sans Bold"/>
              </a:rPr>
              <a:t>FLIXIFY: THE FUTURE OF STREAMING</a:t>
            </a:r>
          </a:p>
          <a:p>
            <a:pPr algn="just">
              <a:lnSpc>
                <a:spcPts val="2530"/>
              </a:lnSpc>
            </a:pPr>
            <a:endParaRPr lang="en-US" sz="2300" b="1">
              <a:solidFill>
                <a:srgbClr val="361474"/>
              </a:solidFill>
              <a:latin typeface="Canva Sans Bold"/>
              <a:ea typeface="Canva Sans Bold"/>
              <a:cs typeface="Canva Sans Bold"/>
              <a:sym typeface="Canva Sans Bold"/>
            </a:endParaRPr>
          </a:p>
          <a:p>
            <a:pPr algn="just">
              <a:lnSpc>
                <a:spcPts val="2530"/>
              </a:lnSpc>
            </a:pPr>
            <a:r>
              <a:rPr lang="en-US" sz="2300">
                <a:solidFill>
                  <a:srgbClr val="361474"/>
                </a:solidFill>
                <a:latin typeface="Canva Sans"/>
                <a:ea typeface="Canva Sans"/>
                <a:cs typeface="Canva Sans"/>
                <a:sym typeface="Canva Sans"/>
              </a:rPr>
              <a:t>Flixify is an innovative entertainment platform designed to redefine the streaming experience by combining the best elements of traditional video-on-demand services with cutting-edge, user-centric features. Inspired by industry leaders like Netflix, Flixify sets itself apart with a unique suite of offerings tailored to modern viewers’ preferences.</a:t>
            </a:r>
          </a:p>
          <a:p>
            <a:pPr algn="just">
              <a:lnSpc>
                <a:spcPts val="2530"/>
              </a:lnSpc>
            </a:pPr>
            <a:endParaRPr lang="en-US" sz="2300">
              <a:solidFill>
                <a:srgbClr val="361474"/>
              </a:solidFill>
              <a:latin typeface="Canva Sans"/>
              <a:ea typeface="Canva Sans"/>
              <a:cs typeface="Canva Sans"/>
              <a:sym typeface="Canva Sans"/>
            </a:endParaRPr>
          </a:p>
          <a:p>
            <a:pPr algn="just">
              <a:lnSpc>
                <a:spcPts val="2530"/>
              </a:lnSpc>
            </a:pPr>
            <a:r>
              <a:rPr lang="en-US" sz="2300" b="1">
                <a:solidFill>
                  <a:srgbClr val="361474"/>
                </a:solidFill>
                <a:latin typeface="Canva Sans Bold"/>
                <a:ea typeface="Canva Sans Bold"/>
                <a:cs typeface="Canva Sans Bold"/>
                <a:sym typeface="Canva Sans Bold"/>
              </a:rPr>
              <a:t>KEY FEATURES INCLUDE</a:t>
            </a:r>
          </a:p>
          <a:p>
            <a:pPr algn="just">
              <a:lnSpc>
                <a:spcPts val="2530"/>
              </a:lnSpc>
            </a:pPr>
            <a:endParaRPr lang="en-US" sz="2300" b="1">
              <a:solidFill>
                <a:srgbClr val="361474"/>
              </a:solidFill>
              <a:latin typeface="Canva Sans Bold"/>
              <a:ea typeface="Canva Sans Bold"/>
              <a:cs typeface="Canva Sans Bold"/>
              <a:sym typeface="Canva Sans Bold"/>
            </a:endParaRPr>
          </a:p>
          <a:p>
            <a:pPr algn="ctr">
              <a:lnSpc>
                <a:spcPts val="2530"/>
              </a:lnSpc>
            </a:pPr>
            <a:r>
              <a:rPr lang="en-US" sz="2300" b="1">
                <a:solidFill>
                  <a:srgbClr val="361474"/>
                </a:solidFill>
                <a:latin typeface="Canva Sans Bold"/>
                <a:ea typeface="Canva Sans Bold"/>
                <a:cs typeface="Canva Sans Bold"/>
                <a:sym typeface="Canva Sans Bold"/>
              </a:rPr>
              <a:t>Watch Party with Video</a:t>
            </a:r>
          </a:p>
          <a:p>
            <a:pPr algn="just">
              <a:lnSpc>
                <a:spcPts val="2530"/>
              </a:lnSpc>
            </a:pPr>
            <a:endParaRPr lang="en-US" sz="2300" b="1">
              <a:solidFill>
                <a:srgbClr val="361474"/>
              </a:solidFill>
              <a:latin typeface="Canva Sans Bold"/>
              <a:ea typeface="Canva Sans Bold"/>
              <a:cs typeface="Canva Sans Bold"/>
              <a:sym typeface="Canva Sans Bold"/>
            </a:endParaRPr>
          </a:p>
          <a:p>
            <a:pPr algn="just">
              <a:lnSpc>
                <a:spcPts val="2530"/>
              </a:lnSpc>
            </a:pPr>
            <a:r>
              <a:rPr lang="en-US" sz="2300">
                <a:solidFill>
                  <a:srgbClr val="361474"/>
                </a:solidFill>
                <a:latin typeface="Canva Sans"/>
                <a:ea typeface="Canva Sans"/>
                <a:cs typeface="Canva Sans"/>
                <a:sym typeface="Canva Sans"/>
              </a:rPr>
              <a:t> A social viewing experience that allows users to watch content together in real-time, complete with integrated video chat for seamless interaction with friends and family, no matter the distance.</a:t>
            </a:r>
          </a:p>
          <a:p>
            <a:pPr algn="just">
              <a:lnSpc>
                <a:spcPts val="2530"/>
              </a:lnSpc>
            </a:pPr>
            <a:r>
              <a:rPr lang="en-US" sz="2300">
                <a:solidFill>
                  <a:srgbClr val="361474"/>
                </a:solidFill>
                <a:latin typeface="Canva Sans"/>
                <a:ea typeface="Canva Sans"/>
                <a:cs typeface="Canva Sans"/>
                <a:sym typeface="Canva Sans"/>
              </a:rPr>
              <a:t>Interactive Movies with Decision-Making</a:t>
            </a:r>
          </a:p>
          <a:p>
            <a:pPr algn="just">
              <a:lnSpc>
                <a:spcPts val="2530"/>
              </a:lnSpc>
            </a:pPr>
            <a:endParaRPr lang="en-US" sz="2300">
              <a:solidFill>
                <a:srgbClr val="361474"/>
              </a:solidFill>
              <a:latin typeface="Canva Sans"/>
              <a:ea typeface="Canva Sans"/>
              <a:cs typeface="Canva Sans"/>
              <a:sym typeface="Canva Sans"/>
            </a:endParaRPr>
          </a:p>
          <a:p>
            <a:pPr algn="ctr">
              <a:lnSpc>
                <a:spcPts val="2530"/>
              </a:lnSpc>
            </a:pPr>
            <a:r>
              <a:rPr lang="en-US" sz="2300" b="1">
                <a:solidFill>
                  <a:srgbClr val="361474"/>
                </a:solidFill>
                <a:latin typeface="Canva Sans Bold"/>
                <a:ea typeface="Canva Sans Bold"/>
                <a:cs typeface="Canva Sans Bold"/>
                <a:sym typeface="Canva Sans Bold"/>
              </a:rPr>
              <a:t>Making Decision</a:t>
            </a:r>
          </a:p>
          <a:p>
            <a:pPr algn="just">
              <a:lnSpc>
                <a:spcPts val="2530"/>
              </a:lnSpc>
            </a:pPr>
            <a:endParaRPr lang="en-US" sz="2300" b="1">
              <a:solidFill>
                <a:srgbClr val="361474"/>
              </a:solidFill>
              <a:latin typeface="Canva Sans Bold"/>
              <a:ea typeface="Canva Sans Bold"/>
              <a:cs typeface="Canva Sans Bold"/>
              <a:sym typeface="Canva Sans Bold"/>
            </a:endParaRPr>
          </a:p>
          <a:p>
            <a:pPr algn="just">
              <a:lnSpc>
                <a:spcPts val="2530"/>
              </a:lnSpc>
            </a:pPr>
            <a:r>
              <a:rPr lang="en-US" sz="2300">
                <a:solidFill>
                  <a:srgbClr val="361474"/>
                </a:solidFill>
                <a:latin typeface="Canva Sans"/>
                <a:ea typeface="Canva Sans"/>
                <a:cs typeface="Canva Sans"/>
                <a:sym typeface="Canva Sans"/>
              </a:rPr>
              <a:t> An immersive storytelling format where viewers actively shape the narrative by making choices that influence the outcome, blending cinema with gamified engagement.</a:t>
            </a:r>
          </a:p>
          <a:p>
            <a:pPr algn="just">
              <a:lnSpc>
                <a:spcPts val="2530"/>
              </a:lnSpc>
            </a:pPr>
            <a:endParaRPr lang="en-US" sz="2300">
              <a:solidFill>
                <a:srgbClr val="361474"/>
              </a:solidFill>
              <a:latin typeface="Canva Sans"/>
              <a:ea typeface="Canva Sans"/>
              <a:cs typeface="Canva Sans"/>
              <a:sym typeface="Canva Sans"/>
            </a:endParaRPr>
          </a:p>
          <a:p>
            <a:pPr algn="ctr">
              <a:lnSpc>
                <a:spcPts val="2530"/>
              </a:lnSpc>
            </a:pPr>
            <a:r>
              <a:rPr lang="en-US" sz="2300" b="1">
                <a:solidFill>
                  <a:srgbClr val="361474"/>
                </a:solidFill>
                <a:latin typeface="Canva Sans Bold"/>
                <a:ea typeface="Canva Sans Bold"/>
                <a:cs typeface="Canva Sans Bold"/>
                <a:sym typeface="Canva Sans Bold"/>
              </a:rPr>
              <a:t>Short Movie Reels Series</a:t>
            </a:r>
          </a:p>
          <a:p>
            <a:pPr algn="just">
              <a:lnSpc>
                <a:spcPts val="2530"/>
              </a:lnSpc>
            </a:pPr>
            <a:endParaRPr lang="en-US" sz="2300" b="1">
              <a:solidFill>
                <a:srgbClr val="361474"/>
              </a:solidFill>
              <a:latin typeface="Canva Sans Bold"/>
              <a:ea typeface="Canva Sans Bold"/>
              <a:cs typeface="Canva Sans Bold"/>
              <a:sym typeface="Canva Sans Bold"/>
            </a:endParaRPr>
          </a:p>
          <a:p>
            <a:pPr algn="just">
              <a:lnSpc>
                <a:spcPts val="2530"/>
              </a:lnSpc>
            </a:pPr>
            <a:r>
              <a:rPr lang="en-US" sz="2300">
                <a:solidFill>
                  <a:srgbClr val="361474"/>
                </a:solidFill>
                <a:latin typeface="Canva Sans"/>
                <a:ea typeface="Canva Sans"/>
                <a:cs typeface="Canva Sans"/>
                <a:sym typeface="Canva Sans"/>
              </a:rPr>
              <a:t> Bite-sized, episodic content designed for quick consumption, catering to users seeking high-quality entertainment in a fast-paced world.</a:t>
            </a:r>
          </a:p>
          <a:p>
            <a:pPr algn="just">
              <a:lnSpc>
                <a:spcPts val="2530"/>
              </a:lnSpc>
            </a:pPr>
            <a:r>
              <a:rPr lang="en-US" sz="2300">
                <a:solidFill>
                  <a:srgbClr val="361474"/>
                </a:solidFill>
                <a:latin typeface="Canva Sans"/>
                <a:ea typeface="Canva Sans"/>
                <a:cs typeface="Canva Sans"/>
                <a:sym typeface="Canva Sans"/>
              </a:rPr>
              <a:t>AI Video Summary</a:t>
            </a:r>
          </a:p>
          <a:p>
            <a:pPr algn="just">
              <a:lnSpc>
                <a:spcPts val="2530"/>
              </a:lnSpc>
            </a:pPr>
            <a:endParaRPr lang="en-US" sz="2300">
              <a:solidFill>
                <a:srgbClr val="361474"/>
              </a:solidFill>
              <a:latin typeface="Canva Sans"/>
              <a:ea typeface="Canva Sans"/>
              <a:cs typeface="Canva Sans"/>
              <a:sym typeface="Canva Sans"/>
            </a:endParaRPr>
          </a:p>
          <a:p>
            <a:pPr algn="just">
              <a:lnSpc>
                <a:spcPts val="2530"/>
              </a:lnSpc>
            </a:pPr>
            <a:endParaRPr lang="en-US" sz="2300">
              <a:solidFill>
                <a:srgbClr val="361474"/>
              </a:solidFill>
              <a:latin typeface="Canva Sans"/>
              <a:ea typeface="Canva Sans"/>
              <a:cs typeface="Canva Sans"/>
              <a:sym typeface="Canva Sans"/>
            </a:endParaRPr>
          </a:p>
        </p:txBody>
      </p:sp>
      <p:sp>
        <p:nvSpPr>
          <p:cNvPr id="12" name="Freeform 12"/>
          <p:cNvSpPr/>
          <p:nvPr/>
        </p:nvSpPr>
        <p:spPr>
          <a:xfrm>
            <a:off x="6384637" y="6434976"/>
            <a:ext cx="700929" cy="421053"/>
          </a:xfrm>
          <a:custGeom>
            <a:avLst/>
            <a:gdLst/>
            <a:ahLst/>
            <a:cxnLst/>
            <a:rect l="l" t="t" r="r" b="b"/>
            <a:pathLst>
              <a:path w="700929" h="421053">
                <a:moveTo>
                  <a:pt x="0" y="0"/>
                </a:moveTo>
                <a:lnTo>
                  <a:pt x="700929" y="0"/>
                </a:lnTo>
                <a:lnTo>
                  <a:pt x="700929" y="421052"/>
                </a:lnTo>
                <a:lnTo>
                  <a:pt x="0" y="421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6121217" y="4529616"/>
            <a:ext cx="613884" cy="613884"/>
          </a:xfrm>
          <a:custGeom>
            <a:avLst/>
            <a:gdLst/>
            <a:ahLst/>
            <a:cxnLst/>
            <a:rect l="l" t="t" r="r" b="b"/>
            <a:pathLst>
              <a:path w="613884" h="613884">
                <a:moveTo>
                  <a:pt x="0" y="0"/>
                </a:moveTo>
                <a:lnTo>
                  <a:pt x="613884" y="0"/>
                </a:lnTo>
                <a:lnTo>
                  <a:pt x="613884" y="613884"/>
                </a:lnTo>
                <a:lnTo>
                  <a:pt x="0" y="613884"/>
                </a:lnTo>
                <a:lnTo>
                  <a:pt x="0" y="0"/>
                </a:lnTo>
                <a:close/>
              </a:path>
            </a:pathLst>
          </a:custGeom>
          <a:blipFill>
            <a:blip r:embed="rId4"/>
            <a:stretch>
              <a:fillRect/>
            </a:stretch>
          </a:blipFill>
        </p:spPr>
      </p:sp>
      <p:sp>
        <p:nvSpPr>
          <p:cNvPr id="14" name="Freeform 14"/>
          <p:cNvSpPr/>
          <p:nvPr/>
        </p:nvSpPr>
        <p:spPr>
          <a:xfrm>
            <a:off x="5952947" y="7919212"/>
            <a:ext cx="541683" cy="541683"/>
          </a:xfrm>
          <a:custGeom>
            <a:avLst/>
            <a:gdLst/>
            <a:ahLst/>
            <a:cxnLst/>
            <a:rect l="l" t="t" r="r" b="b"/>
            <a:pathLst>
              <a:path w="541683" h="541683">
                <a:moveTo>
                  <a:pt x="0" y="0"/>
                </a:moveTo>
                <a:lnTo>
                  <a:pt x="541683" y="0"/>
                </a:lnTo>
                <a:lnTo>
                  <a:pt x="541683" y="541683"/>
                </a:lnTo>
                <a:lnTo>
                  <a:pt x="0" y="541683"/>
                </a:lnTo>
                <a:lnTo>
                  <a:pt x="0" y="0"/>
                </a:lnTo>
                <a:close/>
              </a:path>
            </a:pathLst>
          </a:custGeom>
          <a:blipFill>
            <a:blip r:embed="rId5"/>
            <a:stretch>
              <a:fillRect/>
            </a:stretch>
          </a:blipFill>
        </p:spPr>
      </p:sp>
      <p:sp>
        <p:nvSpPr>
          <p:cNvPr id="15" name="TextBox 15"/>
          <p:cNvSpPr txBox="1"/>
          <p:nvPr/>
        </p:nvSpPr>
        <p:spPr>
          <a:xfrm>
            <a:off x="-220417" y="752475"/>
            <a:ext cx="4585452" cy="542925"/>
          </a:xfrm>
          <a:prstGeom prst="rect">
            <a:avLst/>
          </a:prstGeom>
        </p:spPr>
        <p:txBody>
          <a:bodyPr lIns="0" tIns="0" rIns="0" bIns="0" rtlCol="0" anchor="t">
            <a:spAutoFit/>
          </a:bodyPr>
          <a:lstStyle/>
          <a:p>
            <a:pPr algn="ctr">
              <a:lnSpc>
                <a:spcPts val="4200"/>
              </a:lnSpc>
            </a:pPr>
            <a:r>
              <a:rPr lang="en-US" sz="3000" b="1">
                <a:solidFill>
                  <a:srgbClr val="FFFFFF"/>
                </a:solidFill>
                <a:latin typeface="Poppins Bold"/>
                <a:ea typeface="Poppins Bold"/>
                <a:cs typeface="Poppins Bold"/>
                <a:sym typeface="Poppins Bold"/>
              </a:rPr>
              <a:t>Project Overview</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6381821" y="4746994"/>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732284" y="6396531"/>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440834" y="679099"/>
            <a:ext cx="5770596" cy="775403"/>
            <a:chOff x="0" y="0"/>
            <a:chExt cx="1579177" cy="212196"/>
          </a:xfrm>
        </p:grpSpPr>
        <p:sp>
          <p:nvSpPr>
            <p:cNvPr id="9" name="Freeform 9"/>
            <p:cNvSpPr/>
            <p:nvPr/>
          </p:nvSpPr>
          <p:spPr>
            <a:xfrm>
              <a:off x="0" y="0"/>
              <a:ext cx="1579177" cy="212196"/>
            </a:xfrm>
            <a:custGeom>
              <a:avLst/>
              <a:gdLst/>
              <a:ahLst/>
              <a:cxnLst/>
              <a:rect l="l" t="t" r="r" b="b"/>
              <a:pathLst>
                <a:path w="1579177" h="212196">
                  <a:moveTo>
                    <a:pt x="49640" y="0"/>
                  </a:moveTo>
                  <a:lnTo>
                    <a:pt x="1529538" y="0"/>
                  </a:lnTo>
                  <a:cubicBezTo>
                    <a:pt x="1542703" y="0"/>
                    <a:pt x="1555329" y="5230"/>
                    <a:pt x="1564638" y="14539"/>
                  </a:cubicBezTo>
                  <a:cubicBezTo>
                    <a:pt x="1573947" y="23848"/>
                    <a:pt x="1579177" y="36474"/>
                    <a:pt x="1579177" y="49640"/>
                  </a:cubicBezTo>
                  <a:lnTo>
                    <a:pt x="1579177" y="162556"/>
                  </a:lnTo>
                  <a:cubicBezTo>
                    <a:pt x="1579177" y="175722"/>
                    <a:pt x="1573947" y="188348"/>
                    <a:pt x="1564638" y="197657"/>
                  </a:cubicBezTo>
                  <a:cubicBezTo>
                    <a:pt x="1555329" y="206966"/>
                    <a:pt x="1542703" y="212196"/>
                    <a:pt x="1529538" y="212196"/>
                  </a:cubicBezTo>
                  <a:lnTo>
                    <a:pt x="49640" y="212196"/>
                  </a:lnTo>
                  <a:cubicBezTo>
                    <a:pt x="22224" y="212196"/>
                    <a:pt x="0" y="189972"/>
                    <a:pt x="0" y="162556"/>
                  </a:cubicBezTo>
                  <a:lnTo>
                    <a:pt x="0" y="49640"/>
                  </a:lnTo>
                  <a:cubicBezTo>
                    <a:pt x="0" y="36474"/>
                    <a:pt x="5230" y="23848"/>
                    <a:pt x="14539" y="14539"/>
                  </a:cubicBezTo>
                  <a:cubicBezTo>
                    <a:pt x="23848" y="5230"/>
                    <a:pt x="36474" y="0"/>
                    <a:pt x="49640" y="0"/>
                  </a:cubicBezTo>
                  <a:close/>
                </a:path>
              </a:pathLst>
            </a:custGeom>
            <a:solidFill>
              <a:srgbClr val="361474"/>
            </a:solidFill>
          </p:spPr>
        </p:sp>
        <p:sp>
          <p:nvSpPr>
            <p:cNvPr id="10" name="TextBox 10"/>
            <p:cNvSpPr txBox="1"/>
            <p:nvPr/>
          </p:nvSpPr>
          <p:spPr>
            <a:xfrm>
              <a:off x="0" y="-47625"/>
              <a:ext cx="1579177" cy="259821"/>
            </a:xfrm>
            <a:prstGeom prst="rect">
              <a:avLst/>
            </a:prstGeom>
          </p:spPr>
          <p:txBody>
            <a:bodyPr lIns="50800" tIns="50800" rIns="50800" bIns="50800" rtlCol="0" anchor="ctr"/>
            <a:lstStyle/>
            <a:p>
              <a:pPr algn="ctr">
                <a:lnSpc>
                  <a:spcPts val="1960"/>
                </a:lnSpc>
              </a:pPr>
              <a:endParaRPr/>
            </a:p>
          </p:txBody>
        </p:sp>
      </p:grpSp>
      <p:grpSp>
        <p:nvGrpSpPr>
          <p:cNvPr id="11" name="Group 11"/>
          <p:cNvGrpSpPr>
            <a:grpSpLocks noChangeAspect="1"/>
          </p:cNvGrpSpPr>
          <p:nvPr/>
        </p:nvGrpSpPr>
        <p:grpSpPr>
          <a:xfrm rot="-5400000">
            <a:off x="5195085" y="610754"/>
            <a:ext cx="2651460" cy="5246370"/>
            <a:chOff x="0" y="0"/>
            <a:chExt cx="2620010" cy="5184140"/>
          </a:xfrm>
        </p:grpSpPr>
        <p:sp>
          <p:nvSpPr>
            <p:cNvPr id="12" name="Freeform 12"/>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3" name="Freeform 13"/>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t="-158" b="-158"/>
              </a:stretch>
            </a:blipFill>
          </p:spPr>
        </p:sp>
        <p:sp>
          <p:nvSpPr>
            <p:cNvPr id="14" name="Freeform 14"/>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15" name="Freeform 15"/>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16" name="Freeform 16"/>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17" name="Freeform 17"/>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18" name="Freeform 18"/>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19" name="Freeform 19"/>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20" name="Freeform 20"/>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21" name="Group 21"/>
          <p:cNvGrpSpPr>
            <a:grpSpLocks noChangeAspect="1"/>
          </p:cNvGrpSpPr>
          <p:nvPr/>
        </p:nvGrpSpPr>
        <p:grpSpPr>
          <a:xfrm rot="-5400000">
            <a:off x="10663594" y="610754"/>
            <a:ext cx="2651460" cy="5246370"/>
            <a:chOff x="0" y="0"/>
            <a:chExt cx="2620010" cy="5184140"/>
          </a:xfrm>
        </p:grpSpPr>
        <p:sp>
          <p:nvSpPr>
            <p:cNvPr id="22" name="Freeform 22"/>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3" name="Freeform 23"/>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t="-158" b="-158"/>
              </a:stretch>
            </a:blipFill>
          </p:spPr>
        </p:sp>
        <p:sp>
          <p:nvSpPr>
            <p:cNvPr id="24" name="Freeform 24"/>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25" name="Freeform 25"/>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26" name="Freeform 26"/>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27" name="Freeform 27"/>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28" name="Freeform 28"/>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29" name="Freeform 29"/>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30" name="Freeform 30"/>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31" name="Group 31"/>
          <p:cNvGrpSpPr>
            <a:grpSpLocks noChangeAspect="1"/>
          </p:cNvGrpSpPr>
          <p:nvPr/>
        </p:nvGrpSpPr>
        <p:grpSpPr>
          <a:xfrm>
            <a:off x="14736334" y="4011930"/>
            <a:ext cx="2651460" cy="5246370"/>
            <a:chOff x="0" y="0"/>
            <a:chExt cx="2620010" cy="5184140"/>
          </a:xfrm>
        </p:grpSpPr>
        <p:sp>
          <p:nvSpPr>
            <p:cNvPr id="32" name="Freeform 32"/>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33" name="Freeform 33"/>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t="-158" b="-158"/>
              </a:stretch>
            </a:blipFill>
          </p:spPr>
        </p:sp>
        <p:sp>
          <p:nvSpPr>
            <p:cNvPr id="34" name="Freeform 34"/>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35" name="Freeform 35"/>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36" name="Freeform 36"/>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37" name="Freeform 37"/>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38" name="Freeform 38"/>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39" name="Freeform 39"/>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40" name="Freeform 40"/>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41" name="Group 41"/>
          <p:cNvGrpSpPr>
            <a:grpSpLocks noChangeAspect="1"/>
          </p:cNvGrpSpPr>
          <p:nvPr/>
        </p:nvGrpSpPr>
        <p:grpSpPr>
          <a:xfrm rot="-5400000">
            <a:off x="7818270" y="5099076"/>
            <a:ext cx="2651460" cy="5246370"/>
            <a:chOff x="0" y="0"/>
            <a:chExt cx="2620010" cy="5184140"/>
          </a:xfrm>
        </p:grpSpPr>
        <p:sp>
          <p:nvSpPr>
            <p:cNvPr id="42" name="Freeform 42"/>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43" name="Freeform 43"/>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t="-158" b="-158"/>
              </a:stretch>
            </a:blipFill>
          </p:spPr>
        </p:sp>
        <p:sp>
          <p:nvSpPr>
            <p:cNvPr id="44" name="Freeform 44"/>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45" name="Freeform 45"/>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46" name="Freeform 46"/>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47" name="Freeform 47"/>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48" name="Freeform 48"/>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49" name="Freeform 49"/>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50" name="Freeform 50"/>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51" name="Group 51"/>
          <p:cNvGrpSpPr>
            <a:grpSpLocks noChangeAspect="1"/>
          </p:cNvGrpSpPr>
          <p:nvPr/>
        </p:nvGrpSpPr>
        <p:grpSpPr>
          <a:xfrm>
            <a:off x="1118733" y="4011930"/>
            <a:ext cx="2651460" cy="5246370"/>
            <a:chOff x="0" y="0"/>
            <a:chExt cx="2620010" cy="5184140"/>
          </a:xfrm>
        </p:grpSpPr>
        <p:sp>
          <p:nvSpPr>
            <p:cNvPr id="52" name="Freeform 52"/>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53" name="Freeform 53"/>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t="-158" b="-158"/>
              </a:stretch>
            </a:blipFill>
          </p:spPr>
        </p:sp>
        <p:sp>
          <p:nvSpPr>
            <p:cNvPr id="54" name="Freeform 54"/>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55" name="Freeform 55"/>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56" name="Freeform 56"/>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57" name="Freeform 57"/>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58" name="Freeform 58"/>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59" name="Freeform 59"/>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60" name="Freeform 60"/>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id="61" name="Freeform 61"/>
          <p:cNvSpPr/>
          <p:nvPr/>
        </p:nvSpPr>
        <p:spPr>
          <a:xfrm>
            <a:off x="4647140" y="7451090"/>
            <a:ext cx="497322" cy="497322"/>
          </a:xfrm>
          <a:custGeom>
            <a:avLst/>
            <a:gdLst/>
            <a:ahLst/>
            <a:cxnLst/>
            <a:rect l="l" t="t" r="r" b="b"/>
            <a:pathLst>
              <a:path w="497322" h="497322">
                <a:moveTo>
                  <a:pt x="0" y="0"/>
                </a:moveTo>
                <a:lnTo>
                  <a:pt x="497322" y="0"/>
                </a:lnTo>
                <a:lnTo>
                  <a:pt x="497322" y="497322"/>
                </a:lnTo>
                <a:lnTo>
                  <a:pt x="0" y="4973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2" name="Freeform 62"/>
          <p:cNvSpPr/>
          <p:nvPr/>
        </p:nvSpPr>
        <p:spPr>
          <a:xfrm>
            <a:off x="4498062" y="4746994"/>
            <a:ext cx="1442982" cy="520775"/>
          </a:xfrm>
          <a:custGeom>
            <a:avLst/>
            <a:gdLst/>
            <a:ahLst/>
            <a:cxnLst/>
            <a:rect l="l" t="t" r="r" b="b"/>
            <a:pathLst>
              <a:path w="1442982" h="520775">
                <a:moveTo>
                  <a:pt x="0" y="0"/>
                </a:moveTo>
                <a:lnTo>
                  <a:pt x="1442982" y="0"/>
                </a:lnTo>
                <a:lnTo>
                  <a:pt x="1442982" y="520776"/>
                </a:lnTo>
                <a:lnTo>
                  <a:pt x="0" y="520776"/>
                </a:lnTo>
                <a:lnTo>
                  <a:pt x="0" y="0"/>
                </a:lnTo>
                <a:close/>
              </a:path>
            </a:pathLst>
          </a:custGeom>
          <a:blipFill>
            <a:blip r:embed="rId9"/>
            <a:stretch>
              <a:fillRect/>
            </a:stretch>
          </a:blipFill>
        </p:spPr>
      </p:sp>
      <p:sp>
        <p:nvSpPr>
          <p:cNvPr id="63" name="Freeform 63"/>
          <p:cNvSpPr/>
          <p:nvPr/>
        </p:nvSpPr>
        <p:spPr>
          <a:xfrm>
            <a:off x="8418023" y="4318433"/>
            <a:ext cx="2188178" cy="2201126"/>
          </a:xfrm>
          <a:custGeom>
            <a:avLst/>
            <a:gdLst/>
            <a:ahLst/>
            <a:cxnLst/>
            <a:rect l="l" t="t" r="r" b="b"/>
            <a:pathLst>
              <a:path w="2188178" h="2201126">
                <a:moveTo>
                  <a:pt x="0" y="0"/>
                </a:moveTo>
                <a:lnTo>
                  <a:pt x="2188178" y="0"/>
                </a:lnTo>
                <a:lnTo>
                  <a:pt x="2188178" y="2201126"/>
                </a:lnTo>
                <a:lnTo>
                  <a:pt x="0" y="2201126"/>
                </a:lnTo>
                <a:lnTo>
                  <a:pt x="0" y="0"/>
                </a:lnTo>
                <a:close/>
              </a:path>
            </a:pathLst>
          </a:custGeom>
          <a:blipFill>
            <a:blip r:embed="rId10"/>
            <a:stretch>
              <a:fillRect/>
            </a:stretch>
          </a:blipFill>
        </p:spPr>
      </p:sp>
      <p:sp>
        <p:nvSpPr>
          <p:cNvPr id="64" name="TextBox 64"/>
          <p:cNvSpPr txBox="1"/>
          <p:nvPr/>
        </p:nvSpPr>
        <p:spPr>
          <a:xfrm>
            <a:off x="-330626" y="752475"/>
            <a:ext cx="5550179" cy="542925"/>
          </a:xfrm>
          <a:prstGeom prst="rect">
            <a:avLst/>
          </a:prstGeom>
        </p:spPr>
        <p:txBody>
          <a:bodyPr lIns="0" tIns="0" rIns="0" bIns="0" rtlCol="0" anchor="t">
            <a:spAutoFit/>
          </a:bodyPr>
          <a:lstStyle/>
          <a:p>
            <a:pPr algn="ctr">
              <a:lnSpc>
                <a:spcPts val="4200"/>
              </a:lnSpc>
            </a:pPr>
            <a:r>
              <a:rPr lang="en-US" sz="3000" b="1">
                <a:solidFill>
                  <a:srgbClr val="FFFFFF"/>
                </a:solidFill>
                <a:latin typeface="Poppins Bold"/>
                <a:ea typeface="Poppins Bold"/>
                <a:cs typeface="Poppins Bold"/>
                <a:sym typeface="Poppins Bold"/>
              </a:rPr>
              <a:t>Main features</a:t>
            </a:r>
          </a:p>
        </p:txBody>
      </p:sp>
      <p:sp>
        <p:nvSpPr>
          <p:cNvPr id="65" name="TextBox 65"/>
          <p:cNvSpPr txBox="1"/>
          <p:nvPr/>
        </p:nvSpPr>
        <p:spPr>
          <a:xfrm>
            <a:off x="6099519" y="4721225"/>
            <a:ext cx="2318504" cy="422275"/>
          </a:xfrm>
          <a:prstGeom prst="rect">
            <a:avLst/>
          </a:prstGeom>
        </p:spPr>
        <p:txBody>
          <a:bodyPr lIns="0" tIns="0" rIns="0" bIns="0" rtlCol="0" anchor="t">
            <a:spAutoFit/>
          </a:bodyPr>
          <a:lstStyle/>
          <a:p>
            <a:pPr algn="ctr">
              <a:lnSpc>
                <a:spcPts val="3499"/>
              </a:lnSpc>
            </a:pPr>
            <a:r>
              <a:rPr lang="en-US" sz="2499" b="1">
                <a:solidFill>
                  <a:srgbClr val="361474"/>
                </a:solidFill>
                <a:latin typeface="Canva Sans Bold"/>
                <a:ea typeface="Canva Sans Bold"/>
                <a:cs typeface="Canva Sans Bold"/>
                <a:sym typeface="Canva Sans Bold"/>
              </a:rPr>
              <a:t>Ai Video Recap</a:t>
            </a:r>
          </a:p>
        </p:txBody>
      </p:sp>
      <p:sp>
        <p:nvSpPr>
          <p:cNvPr id="66" name="TextBox 66"/>
          <p:cNvSpPr txBox="1"/>
          <p:nvPr/>
        </p:nvSpPr>
        <p:spPr>
          <a:xfrm>
            <a:off x="10764675" y="4699369"/>
            <a:ext cx="2893576" cy="422275"/>
          </a:xfrm>
          <a:prstGeom prst="rect">
            <a:avLst/>
          </a:prstGeom>
        </p:spPr>
        <p:txBody>
          <a:bodyPr lIns="0" tIns="0" rIns="0" bIns="0" rtlCol="0" anchor="t">
            <a:spAutoFit/>
          </a:bodyPr>
          <a:lstStyle/>
          <a:p>
            <a:pPr algn="ctr">
              <a:lnSpc>
                <a:spcPts val="3499"/>
              </a:lnSpc>
            </a:pPr>
            <a:r>
              <a:rPr lang="en-US" sz="2499" b="1">
                <a:solidFill>
                  <a:srgbClr val="361474"/>
                </a:solidFill>
                <a:latin typeface="Canva Sans Bold"/>
                <a:ea typeface="Canva Sans Bold"/>
                <a:cs typeface="Canva Sans Bold"/>
                <a:sym typeface="Canva Sans Bold"/>
              </a:rPr>
              <a:t>Interactive Movies</a:t>
            </a:r>
          </a:p>
        </p:txBody>
      </p:sp>
      <p:sp>
        <p:nvSpPr>
          <p:cNvPr id="67" name="TextBox 67"/>
          <p:cNvSpPr txBox="1"/>
          <p:nvPr/>
        </p:nvSpPr>
        <p:spPr>
          <a:xfrm>
            <a:off x="14982123" y="9429750"/>
            <a:ext cx="2159883" cy="422275"/>
          </a:xfrm>
          <a:prstGeom prst="rect">
            <a:avLst/>
          </a:prstGeom>
        </p:spPr>
        <p:txBody>
          <a:bodyPr lIns="0" tIns="0" rIns="0" bIns="0" rtlCol="0" anchor="t">
            <a:spAutoFit/>
          </a:bodyPr>
          <a:lstStyle/>
          <a:p>
            <a:pPr algn="ctr">
              <a:lnSpc>
                <a:spcPts val="3499"/>
              </a:lnSpc>
            </a:pPr>
            <a:r>
              <a:rPr lang="en-US" sz="2499" b="1">
                <a:solidFill>
                  <a:srgbClr val="361474"/>
                </a:solidFill>
                <a:latin typeface="Canva Sans Bold"/>
                <a:ea typeface="Canva Sans Bold"/>
                <a:cs typeface="Canva Sans Bold"/>
                <a:sym typeface="Canva Sans Bold"/>
              </a:rPr>
              <a:t>Short Series</a:t>
            </a:r>
          </a:p>
        </p:txBody>
      </p:sp>
      <p:sp>
        <p:nvSpPr>
          <p:cNvPr id="68" name="TextBox 68"/>
          <p:cNvSpPr txBox="1"/>
          <p:nvPr/>
        </p:nvSpPr>
        <p:spPr>
          <a:xfrm>
            <a:off x="6313418" y="9210675"/>
            <a:ext cx="5661165" cy="860425"/>
          </a:xfrm>
          <a:prstGeom prst="rect">
            <a:avLst/>
          </a:prstGeom>
        </p:spPr>
        <p:txBody>
          <a:bodyPr lIns="0" tIns="0" rIns="0" bIns="0" rtlCol="0" anchor="t">
            <a:spAutoFit/>
          </a:bodyPr>
          <a:lstStyle/>
          <a:p>
            <a:pPr algn="ctr">
              <a:lnSpc>
                <a:spcPts val="3499"/>
              </a:lnSpc>
            </a:pPr>
            <a:r>
              <a:rPr lang="en-US" sz="2499" b="1">
                <a:solidFill>
                  <a:srgbClr val="361474"/>
                </a:solidFill>
                <a:latin typeface="Canva Sans Bold"/>
                <a:ea typeface="Canva Sans Bold"/>
                <a:cs typeface="Canva Sans Bold"/>
                <a:sym typeface="Canva Sans Bold"/>
              </a:rPr>
              <a:t>Watch Movies With Your Friends or Random Person with similar Interest</a:t>
            </a:r>
          </a:p>
        </p:txBody>
      </p:sp>
      <p:sp>
        <p:nvSpPr>
          <p:cNvPr id="69" name="TextBox 69"/>
          <p:cNvSpPr txBox="1"/>
          <p:nvPr/>
        </p:nvSpPr>
        <p:spPr>
          <a:xfrm>
            <a:off x="4071033" y="5962015"/>
            <a:ext cx="1649537" cy="1298575"/>
          </a:xfrm>
          <a:prstGeom prst="rect">
            <a:avLst/>
          </a:prstGeom>
        </p:spPr>
        <p:txBody>
          <a:bodyPr lIns="0" tIns="0" rIns="0" bIns="0" rtlCol="0" anchor="t">
            <a:spAutoFit/>
          </a:bodyPr>
          <a:lstStyle/>
          <a:p>
            <a:pPr algn="ctr">
              <a:lnSpc>
                <a:spcPts val="3499"/>
              </a:lnSpc>
            </a:pPr>
            <a:r>
              <a:rPr lang="en-US" sz="2499" b="1">
                <a:solidFill>
                  <a:srgbClr val="361474"/>
                </a:solidFill>
                <a:latin typeface="Canva Sans Bold"/>
                <a:ea typeface="Canva Sans Bold"/>
                <a:cs typeface="Canva Sans Bold"/>
                <a:sym typeface="Canva Sans Bold"/>
              </a:rPr>
              <a:t>Mood Preferred Content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5382493" y="3970772"/>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3732956" y="5620309"/>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6253437" y="8714209"/>
            <a:ext cx="1005863" cy="1005863"/>
          </a:xfrm>
          <a:custGeom>
            <a:avLst/>
            <a:gdLst/>
            <a:ahLst/>
            <a:cxnLst/>
            <a:rect l="l" t="t" r="r" b="b"/>
            <a:pathLst>
              <a:path w="1005863" h="1005863">
                <a:moveTo>
                  <a:pt x="0" y="0"/>
                </a:moveTo>
                <a:lnTo>
                  <a:pt x="1005863" y="0"/>
                </a:lnTo>
                <a:lnTo>
                  <a:pt x="1005863" y="1005863"/>
                </a:lnTo>
                <a:lnTo>
                  <a:pt x="0" y="10058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440834" y="679099"/>
            <a:ext cx="5770596" cy="775403"/>
            <a:chOff x="0" y="0"/>
            <a:chExt cx="1579177" cy="212196"/>
          </a:xfrm>
        </p:grpSpPr>
        <p:sp>
          <p:nvSpPr>
            <p:cNvPr id="10" name="Freeform 10"/>
            <p:cNvSpPr/>
            <p:nvPr/>
          </p:nvSpPr>
          <p:spPr>
            <a:xfrm>
              <a:off x="0" y="0"/>
              <a:ext cx="1579177" cy="212196"/>
            </a:xfrm>
            <a:custGeom>
              <a:avLst/>
              <a:gdLst/>
              <a:ahLst/>
              <a:cxnLst/>
              <a:rect l="l" t="t" r="r" b="b"/>
              <a:pathLst>
                <a:path w="1579177" h="212196">
                  <a:moveTo>
                    <a:pt x="49640" y="0"/>
                  </a:moveTo>
                  <a:lnTo>
                    <a:pt x="1529538" y="0"/>
                  </a:lnTo>
                  <a:cubicBezTo>
                    <a:pt x="1542703" y="0"/>
                    <a:pt x="1555329" y="5230"/>
                    <a:pt x="1564638" y="14539"/>
                  </a:cubicBezTo>
                  <a:cubicBezTo>
                    <a:pt x="1573947" y="23848"/>
                    <a:pt x="1579177" y="36474"/>
                    <a:pt x="1579177" y="49640"/>
                  </a:cubicBezTo>
                  <a:lnTo>
                    <a:pt x="1579177" y="162556"/>
                  </a:lnTo>
                  <a:cubicBezTo>
                    <a:pt x="1579177" y="175722"/>
                    <a:pt x="1573947" y="188348"/>
                    <a:pt x="1564638" y="197657"/>
                  </a:cubicBezTo>
                  <a:cubicBezTo>
                    <a:pt x="1555329" y="206966"/>
                    <a:pt x="1542703" y="212196"/>
                    <a:pt x="1529538" y="212196"/>
                  </a:cubicBezTo>
                  <a:lnTo>
                    <a:pt x="49640" y="212196"/>
                  </a:lnTo>
                  <a:cubicBezTo>
                    <a:pt x="22224" y="212196"/>
                    <a:pt x="0" y="189972"/>
                    <a:pt x="0" y="162556"/>
                  </a:cubicBezTo>
                  <a:lnTo>
                    <a:pt x="0" y="49640"/>
                  </a:lnTo>
                  <a:cubicBezTo>
                    <a:pt x="0" y="36474"/>
                    <a:pt x="5230" y="23848"/>
                    <a:pt x="14539" y="14539"/>
                  </a:cubicBezTo>
                  <a:cubicBezTo>
                    <a:pt x="23848" y="5230"/>
                    <a:pt x="36474" y="0"/>
                    <a:pt x="49640" y="0"/>
                  </a:cubicBezTo>
                  <a:close/>
                </a:path>
              </a:pathLst>
            </a:custGeom>
            <a:solidFill>
              <a:srgbClr val="361474"/>
            </a:solidFill>
          </p:spPr>
        </p:sp>
        <p:sp>
          <p:nvSpPr>
            <p:cNvPr id="11" name="TextBox 11"/>
            <p:cNvSpPr txBox="1"/>
            <p:nvPr/>
          </p:nvSpPr>
          <p:spPr>
            <a:xfrm>
              <a:off x="0" y="-47625"/>
              <a:ext cx="1579177" cy="259821"/>
            </a:xfrm>
            <a:prstGeom prst="rect">
              <a:avLst/>
            </a:prstGeom>
          </p:spPr>
          <p:txBody>
            <a:bodyPr lIns="50800" tIns="50800" rIns="50800" bIns="50800" rtlCol="0" anchor="ctr"/>
            <a:lstStyle/>
            <a:p>
              <a:pPr algn="ctr">
                <a:lnSpc>
                  <a:spcPts val="1960"/>
                </a:lnSpc>
              </a:pPr>
              <a:endParaRPr/>
            </a:p>
          </p:txBody>
        </p:sp>
      </p:grpSp>
      <p:grpSp>
        <p:nvGrpSpPr>
          <p:cNvPr id="12" name="Group 12"/>
          <p:cNvGrpSpPr>
            <a:grpSpLocks noChangeAspect="1"/>
          </p:cNvGrpSpPr>
          <p:nvPr/>
        </p:nvGrpSpPr>
        <p:grpSpPr>
          <a:xfrm>
            <a:off x="3258789" y="4775598"/>
            <a:ext cx="2651460" cy="5246370"/>
            <a:chOff x="0" y="0"/>
            <a:chExt cx="2620010" cy="5184140"/>
          </a:xfrm>
        </p:grpSpPr>
        <p:sp>
          <p:nvSpPr>
            <p:cNvPr id="13" name="Freeform 1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4" name="Freeform 1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t="-158" b="-158"/>
              </a:stretch>
            </a:blipFill>
          </p:spPr>
        </p:sp>
        <p:sp>
          <p:nvSpPr>
            <p:cNvPr id="15" name="Freeform 1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16" name="Freeform 1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190938"/>
            </a:solidFill>
          </p:spPr>
        </p:sp>
        <p:sp>
          <p:nvSpPr>
            <p:cNvPr id="17" name="Freeform 1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18" name="Freeform 1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19" name="Freeform 1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20" name="Freeform 2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21" name="Freeform 2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22" name="Group 22"/>
          <p:cNvGrpSpPr>
            <a:grpSpLocks noChangeAspect="1"/>
          </p:cNvGrpSpPr>
          <p:nvPr/>
        </p:nvGrpSpPr>
        <p:grpSpPr>
          <a:xfrm>
            <a:off x="6205525" y="1454501"/>
            <a:ext cx="2651460" cy="5246370"/>
            <a:chOff x="0" y="0"/>
            <a:chExt cx="2620010" cy="5184140"/>
          </a:xfrm>
        </p:grpSpPr>
        <p:sp>
          <p:nvSpPr>
            <p:cNvPr id="23" name="Freeform 2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4" name="Freeform 2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t="-158" b="-158"/>
              </a:stretch>
            </a:blipFill>
          </p:spPr>
        </p:sp>
        <p:sp>
          <p:nvSpPr>
            <p:cNvPr id="25" name="Freeform 2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26" name="Freeform 2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27" name="Freeform 2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28" name="Freeform 2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29" name="Freeform 2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30" name="Freeform 3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31" name="Freeform 3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32" name="Group 32"/>
          <p:cNvGrpSpPr>
            <a:grpSpLocks noChangeAspect="1"/>
          </p:cNvGrpSpPr>
          <p:nvPr/>
        </p:nvGrpSpPr>
        <p:grpSpPr>
          <a:xfrm>
            <a:off x="313262" y="1789687"/>
            <a:ext cx="2651460" cy="5246370"/>
            <a:chOff x="0" y="0"/>
            <a:chExt cx="2620010" cy="5184140"/>
          </a:xfrm>
        </p:grpSpPr>
        <p:sp>
          <p:nvSpPr>
            <p:cNvPr id="33" name="Freeform 3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34" name="Freeform 3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t="-158" b="-158"/>
              </a:stretch>
            </a:blipFill>
          </p:spPr>
        </p:sp>
        <p:sp>
          <p:nvSpPr>
            <p:cNvPr id="35" name="Freeform 3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36" name="Freeform 3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37" name="Freeform 3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38" name="Freeform 3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39" name="Freeform 3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40" name="Freeform 4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41" name="Freeform 4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42" name="Group 42"/>
          <p:cNvGrpSpPr>
            <a:grpSpLocks noChangeAspect="1"/>
          </p:cNvGrpSpPr>
          <p:nvPr/>
        </p:nvGrpSpPr>
        <p:grpSpPr>
          <a:xfrm>
            <a:off x="12098995" y="1454501"/>
            <a:ext cx="2651460" cy="5246370"/>
            <a:chOff x="0" y="0"/>
            <a:chExt cx="2620010" cy="5184140"/>
          </a:xfrm>
        </p:grpSpPr>
        <p:sp>
          <p:nvSpPr>
            <p:cNvPr id="43" name="Freeform 4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44" name="Freeform 4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t="-158" b="-158"/>
              </a:stretch>
            </a:blipFill>
          </p:spPr>
        </p:sp>
        <p:sp>
          <p:nvSpPr>
            <p:cNvPr id="45" name="Freeform 4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46" name="Freeform 4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47" name="Freeform 4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48" name="Freeform 4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49" name="Freeform 4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50" name="Freeform 5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51" name="Freeform 5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52" name="Group 52"/>
          <p:cNvGrpSpPr>
            <a:grpSpLocks noChangeAspect="1"/>
          </p:cNvGrpSpPr>
          <p:nvPr/>
        </p:nvGrpSpPr>
        <p:grpSpPr>
          <a:xfrm>
            <a:off x="15045731" y="4775598"/>
            <a:ext cx="2651460" cy="5246370"/>
            <a:chOff x="0" y="0"/>
            <a:chExt cx="2620010" cy="5184140"/>
          </a:xfrm>
        </p:grpSpPr>
        <p:sp>
          <p:nvSpPr>
            <p:cNvPr id="53" name="Freeform 5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54" name="Freeform 5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8"/>
              <a:stretch>
                <a:fillRect t="-158" b="-158"/>
              </a:stretch>
            </a:blipFill>
          </p:spPr>
        </p:sp>
        <p:sp>
          <p:nvSpPr>
            <p:cNvPr id="55" name="Freeform 5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56" name="Freeform 5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57" name="Freeform 5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58" name="Freeform 5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59" name="Freeform 5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60" name="Freeform 6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61" name="Freeform 6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62" name="Group 62"/>
          <p:cNvGrpSpPr>
            <a:grpSpLocks noChangeAspect="1"/>
          </p:cNvGrpSpPr>
          <p:nvPr/>
        </p:nvGrpSpPr>
        <p:grpSpPr>
          <a:xfrm>
            <a:off x="9152260" y="4775598"/>
            <a:ext cx="2651460" cy="5246370"/>
            <a:chOff x="0" y="0"/>
            <a:chExt cx="2620010" cy="5184140"/>
          </a:xfrm>
        </p:grpSpPr>
        <p:sp>
          <p:nvSpPr>
            <p:cNvPr id="63" name="Freeform 6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64" name="Freeform 6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9"/>
              <a:stretch>
                <a:fillRect t="-158" b="-158"/>
              </a:stretch>
            </a:blipFill>
          </p:spPr>
        </p:sp>
        <p:sp>
          <p:nvSpPr>
            <p:cNvPr id="65" name="Freeform 6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66" name="Freeform 6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67" name="Freeform 6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68" name="Freeform 6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69" name="Freeform 6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70" name="Freeform 7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71" name="Freeform 7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id="72" name="TextBox 72"/>
          <p:cNvSpPr txBox="1"/>
          <p:nvPr/>
        </p:nvSpPr>
        <p:spPr>
          <a:xfrm>
            <a:off x="-330626" y="752475"/>
            <a:ext cx="5550179" cy="542925"/>
          </a:xfrm>
          <a:prstGeom prst="rect">
            <a:avLst/>
          </a:prstGeom>
        </p:spPr>
        <p:txBody>
          <a:bodyPr lIns="0" tIns="0" rIns="0" bIns="0" rtlCol="0" anchor="t">
            <a:spAutoFit/>
          </a:bodyPr>
          <a:lstStyle/>
          <a:p>
            <a:pPr algn="ctr">
              <a:lnSpc>
                <a:spcPts val="4200"/>
              </a:lnSpc>
            </a:pPr>
            <a:r>
              <a:rPr lang="en-US" sz="3000" b="1">
                <a:solidFill>
                  <a:srgbClr val="FFFFFF"/>
                </a:solidFill>
                <a:latin typeface="Poppins Bold"/>
                <a:ea typeface="Poppins Bold"/>
                <a:cs typeface="Poppins Bold"/>
                <a:sym typeface="Poppins Bold"/>
              </a:rPr>
              <a:t>LOGIN</a:t>
            </a:r>
          </a:p>
        </p:txBody>
      </p:sp>
      <p:sp>
        <p:nvSpPr>
          <p:cNvPr id="73" name="TextBox 73"/>
          <p:cNvSpPr txBox="1"/>
          <p:nvPr/>
        </p:nvSpPr>
        <p:spPr>
          <a:xfrm>
            <a:off x="16722107" y="8724265"/>
            <a:ext cx="417160" cy="372745"/>
          </a:xfrm>
          <a:prstGeom prst="rect">
            <a:avLst/>
          </a:prstGeom>
        </p:spPr>
        <p:txBody>
          <a:bodyPr lIns="0" tIns="0" rIns="0" bIns="0" rtlCol="0" anchor="t">
            <a:spAutoFit/>
          </a:bodyPr>
          <a:lstStyle/>
          <a:p>
            <a:pPr algn="ctr">
              <a:lnSpc>
                <a:spcPts val="3079"/>
              </a:lnSpc>
            </a:pPr>
            <a:r>
              <a:rPr lang="en-US" sz="2199" b="1">
                <a:solidFill>
                  <a:srgbClr val="11084B"/>
                </a:solidFill>
                <a:latin typeface="Montserrat Bold"/>
                <a:ea typeface="Montserrat Bold"/>
                <a:cs typeface="Montserrat Bold"/>
                <a:sym typeface="Montserrat Bold"/>
              </a:rPr>
              <a:t>&gt;</a:t>
            </a:r>
          </a:p>
        </p:txBody>
      </p:sp>
      <p:sp>
        <p:nvSpPr>
          <p:cNvPr id="74" name="TextBox 74"/>
          <p:cNvSpPr txBox="1"/>
          <p:nvPr/>
        </p:nvSpPr>
        <p:spPr>
          <a:xfrm>
            <a:off x="77963" y="7163833"/>
            <a:ext cx="3122057" cy="422275"/>
          </a:xfrm>
          <a:prstGeom prst="rect">
            <a:avLst/>
          </a:prstGeom>
        </p:spPr>
        <p:txBody>
          <a:bodyPr lIns="0" tIns="0" rIns="0" bIns="0" rtlCol="0" anchor="t">
            <a:spAutoFit/>
          </a:bodyPr>
          <a:lstStyle/>
          <a:p>
            <a:pPr algn="ctr">
              <a:lnSpc>
                <a:spcPts val="3499"/>
              </a:lnSpc>
            </a:pPr>
            <a:r>
              <a:rPr lang="en-US" sz="2499" b="1">
                <a:solidFill>
                  <a:srgbClr val="361474"/>
                </a:solidFill>
                <a:latin typeface="Canva Sans Bold"/>
                <a:ea typeface="Canva Sans Bold"/>
                <a:cs typeface="Canva Sans Bold"/>
                <a:sym typeface="Canva Sans Bold"/>
              </a:rPr>
              <a:t> App logo and name </a:t>
            </a:r>
          </a:p>
        </p:txBody>
      </p:sp>
      <p:sp>
        <p:nvSpPr>
          <p:cNvPr id="75" name="TextBox 75"/>
          <p:cNvSpPr txBox="1"/>
          <p:nvPr/>
        </p:nvSpPr>
        <p:spPr>
          <a:xfrm>
            <a:off x="3554391" y="4098029"/>
            <a:ext cx="2060258" cy="422275"/>
          </a:xfrm>
          <a:prstGeom prst="rect">
            <a:avLst/>
          </a:prstGeom>
        </p:spPr>
        <p:txBody>
          <a:bodyPr lIns="0" tIns="0" rIns="0" bIns="0" rtlCol="0" anchor="t">
            <a:spAutoFit/>
          </a:bodyPr>
          <a:lstStyle/>
          <a:p>
            <a:pPr algn="ctr">
              <a:lnSpc>
                <a:spcPts val="3499"/>
              </a:lnSpc>
            </a:pPr>
            <a:r>
              <a:rPr lang="en-US" sz="2499" b="1">
                <a:solidFill>
                  <a:srgbClr val="361474"/>
                </a:solidFill>
                <a:latin typeface="Canva Sans Bold"/>
                <a:ea typeface="Canva Sans Bold"/>
                <a:cs typeface="Canva Sans Bold"/>
                <a:sym typeface="Canva Sans Bold"/>
              </a:rPr>
              <a:t> Onboarding  </a:t>
            </a:r>
          </a:p>
        </p:txBody>
      </p:sp>
      <p:sp>
        <p:nvSpPr>
          <p:cNvPr id="76" name="TextBox 76"/>
          <p:cNvSpPr txBox="1"/>
          <p:nvPr/>
        </p:nvSpPr>
        <p:spPr>
          <a:xfrm>
            <a:off x="3307098" y="2980807"/>
            <a:ext cx="2554843" cy="989965"/>
          </a:xfrm>
          <a:prstGeom prst="rect">
            <a:avLst/>
          </a:prstGeom>
        </p:spPr>
        <p:txBody>
          <a:bodyPr lIns="0" tIns="0" rIns="0" bIns="0" rtlCol="0" anchor="t">
            <a:spAutoFit/>
          </a:bodyPr>
          <a:lstStyle/>
          <a:p>
            <a:pPr algn="ctr">
              <a:lnSpc>
                <a:spcPts val="2659"/>
              </a:lnSpc>
              <a:spcBef>
                <a:spcPct val="0"/>
              </a:spcBef>
            </a:pPr>
            <a:r>
              <a:rPr lang="en-US" sz="1899">
                <a:solidFill>
                  <a:srgbClr val="361474"/>
                </a:solidFill>
                <a:latin typeface="Canva Sans"/>
                <a:ea typeface="Canva Sans"/>
                <a:cs typeface="Canva Sans"/>
                <a:sym typeface="Canva Sans"/>
              </a:rPr>
              <a:t>Users will be asked to </a:t>
            </a:r>
          </a:p>
          <a:p>
            <a:pPr algn="ctr">
              <a:lnSpc>
                <a:spcPts val="2659"/>
              </a:lnSpc>
              <a:spcBef>
                <a:spcPct val="0"/>
              </a:spcBef>
            </a:pPr>
            <a:r>
              <a:rPr lang="en-US" sz="1899">
                <a:solidFill>
                  <a:srgbClr val="361474"/>
                </a:solidFill>
                <a:latin typeface="Canva Sans"/>
                <a:ea typeface="Canva Sans"/>
                <a:cs typeface="Canva Sans"/>
                <a:sym typeface="Canva Sans"/>
              </a:rPr>
              <a:t>put there credentials </a:t>
            </a:r>
          </a:p>
          <a:p>
            <a:pPr algn="ctr">
              <a:lnSpc>
                <a:spcPts val="2659"/>
              </a:lnSpc>
              <a:spcBef>
                <a:spcPct val="0"/>
              </a:spcBef>
            </a:pPr>
            <a:r>
              <a:rPr lang="en-US" sz="1899">
                <a:solidFill>
                  <a:srgbClr val="361474"/>
                </a:solidFill>
                <a:latin typeface="Canva Sans"/>
                <a:ea typeface="Canva Sans"/>
                <a:cs typeface="Canva Sans"/>
                <a:sym typeface="Canva Sans"/>
              </a:rPr>
              <a:t>to join the app</a:t>
            </a:r>
          </a:p>
        </p:txBody>
      </p:sp>
      <p:sp>
        <p:nvSpPr>
          <p:cNvPr id="77" name="TextBox 77"/>
          <p:cNvSpPr txBox="1"/>
          <p:nvPr/>
        </p:nvSpPr>
        <p:spPr>
          <a:xfrm>
            <a:off x="9152260" y="3842736"/>
            <a:ext cx="2786658" cy="422275"/>
          </a:xfrm>
          <a:prstGeom prst="rect">
            <a:avLst/>
          </a:prstGeom>
        </p:spPr>
        <p:txBody>
          <a:bodyPr lIns="0" tIns="0" rIns="0" bIns="0" rtlCol="0" anchor="t">
            <a:spAutoFit/>
          </a:bodyPr>
          <a:lstStyle/>
          <a:p>
            <a:pPr algn="ctr">
              <a:lnSpc>
                <a:spcPts val="3499"/>
              </a:lnSpc>
            </a:pPr>
            <a:r>
              <a:rPr lang="en-US" sz="2499" b="1">
                <a:solidFill>
                  <a:srgbClr val="361474"/>
                </a:solidFill>
                <a:latin typeface="Canva Sans Bold"/>
                <a:ea typeface="Canva Sans Bold"/>
                <a:cs typeface="Canva Sans Bold"/>
                <a:sym typeface="Canva Sans Bold"/>
              </a:rPr>
              <a:t> Forgot Password  </a:t>
            </a:r>
          </a:p>
        </p:txBody>
      </p:sp>
      <p:sp>
        <p:nvSpPr>
          <p:cNvPr id="78" name="TextBox 78"/>
          <p:cNvSpPr txBox="1"/>
          <p:nvPr/>
        </p:nvSpPr>
        <p:spPr>
          <a:xfrm>
            <a:off x="6144712" y="7163833"/>
            <a:ext cx="2773085" cy="422275"/>
          </a:xfrm>
          <a:prstGeom prst="rect">
            <a:avLst/>
          </a:prstGeom>
        </p:spPr>
        <p:txBody>
          <a:bodyPr lIns="0" tIns="0" rIns="0" bIns="0" rtlCol="0" anchor="t">
            <a:spAutoFit/>
          </a:bodyPr>
          <a:lstStyle/>
          <a:p>
            <a:pPr algn="ctr">
              <a:lnSpc>
                <a:spcPts val="3499"/>
              </a:lnSpc>
            </a:pPr>
            <a:r>
              <a:rPr lang="en-US" sz="2499" b="1">
                <a:solidFill>
                  <a:srgbClr val="361474"/>
                </a:solidFill>
                <a:latin typeface="Canva Sans Bold"/>
                <a:ea typeface="Canva Sans Bold"/>
                <a:cs typeface="Canva Sans Bold"/>
                <a:sym typeface="Canva Sans Bold"/>
              </a:rPr>
              <a:t>Login with Google</a:t>
            </a:r>
          </a:p>
        </p:txBody>
      </p:sp>
      <p:sp>
        <p:nvSpPr>
          <p:cNvPr id="79" name="TextBox 79"/>
          <p:cNvSpPr txBox="1"/>
          <p:nvPr/>
        </p:nvSpPr>
        <p:spPr>
          <a:xfrm>
            <a:off x="15303292" y="3990597"/>
            <a:ext cx="2136338" cy="422275"/>
          </a:xfrm>
          <a:prstGeom prst="rect">
            <a:avLst/>
          </a:prstGeom>
        </p:spPr>
        <p:txBody>
          <a:bodyPr lIns="0" tIns="0" rIns="0" bIns="0" rtlCol="0" anchor="t">
            <a:spAutoFit/>
          </a:bodyPr>
          <a:lstStyle/>
          <a:p>
            <a:pPr algn="ctr">
              <a:lnSpc>
                <a:spcPts val="3499"/>
              </a:lnSpc>
            </a:pPr>
            <a:r>
              <a:rPr lang="en-US" sz="2499" b="1">
                <a:solidFill>
                  <a:srgbClr val="361474"/>
                </a:solidFill>
                <a:latin typeface="Canva Sans Bold"/>
                <a:ea typeface="Canva Sans Bold"/>
                <a:cs typeface="Canva Sans Bold"/>
                <a:sym typeface="Canva Sans Bold"/>
              </a:rPr>
              <a:t>Login success</a:t>
            </a:r>
          </a:p>
        </p:txBody>
      </p:sp>
      <p:sp>
        <p:nvSpPr>
          <p:cNvPr id="80" name="TextBox 80"/>
          <p:cNvSpPr txBox="1"/>
          <p:nvPr/>
        </p:nvSpPr>
        <p:spPr>
          <a:xfrm>
            <a:off x="13103733" y="6988432"/>
            <a:ext cx="641985" cy="422275"/>
          </a:xfrm>
          <a:prstGeom prst="rect">
            <a:avLst/>
          </a:prstGeom>
        </p:spPr>
        <p:txBody>
          <a:bodyPr lIns="0" tIns="0" rIns="0" bIns="0" rtlCol="0" anchor="t">
            <a:spAutoFit/>
          </a:bodyPr>
          <a:lstStyle/>
          <a:p>
            <a:pPr algn="ctr">
              <a:lnSpc>
                <a:spcPts val="3499"/>
              </a:lnSpc>
            </a:pPr>
            <a:r>
              <a:rPr lang="en-US" sz="2499" b="1">
                <a:solidFill>
                  <a:srgbClr val="361474"/>
                </a:solidFill>
                <a:latin typeface="Canva Sans Bold"/>
                <a:ea typeface="Canva Sans Bold"/>
                <a:cs typeface="Canva Sans Bold"/>
                <a:sym typeface="Canva Sans Bold"/>
              </a:rPr>
              <a:t>OTP</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5382493" y="3970772"/>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3732956" y="5620309"/>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440834" y="679099"/>
            <a:ext cx="5770596" cy="775403"/>
            <a:chOff x="0" y="0"/>
            <a:chExt cx="1579177" cy="212196"/>
          </a:xfrm>
        </p:grpSpPr>
        <p:sp>
          <p:nvSpPr>
            <p:cNvPr id="9" name="Freeform 9"/>
            <p:cNvSpPr/>
            <p:nvPr/>
          </p:nvSpPr>
          <p:spPr>
            <a:xfrm>
              <a:off x="0" y="0"/>
              <a:ext cx="1579177" cy="212196"/>
            </a:xfrm>
            <a:custGeom>
              <a:avLst/>
              <a:gdLst/>
              <a:ahLst/>
              <a:cxnLst/>
              <a:rect l="l" t="t" r="r" b="b"/>
              <a:pathLst>
                <a:path w="1579177" h="212196">
                  <a:moveTo>
                    <a:pt x="49640" y="0"/>
                  </a:moveTo>
                  <a:lnTo>
                    <a:pt x="1529538" y="0"/>
                  </a:lnTo>
                  <a:cubicBezTo>
                    <a:pt x="1542703" y="0"/>
                    <a:pt x="1555329" y="5230"/>
                    <a:pt x="1564638" y="14539"/>
                  </a:cubicBezTo>
                  <a:cubicBezTo>
                    <a:pt x="1573947" y="23848"/>
                    <a:pt x="1579177" y="36474"/>
                    <a:pt x="1579177" y="49640"/>
                  </a:cubicBezTo>
                  <a:lnTo>
                    <a:pt x="1579177" y="162556"/>
                  </a:lnTo>
                  <a:cubicBezTo>
                    <a:pt x="1579177" y="175722"/>
                    <a:pt x="1573947" y="188348"/>
                    <a:pt x="1564638" y="197657"/>
                  </a:cubicBezTo>
                  <a:cubicBezTo>
                    <a:pt x="1555329" y="206966"/>
                    <a:pt x="1542703" y="212196"/>
                    <a:pt x="1529538" y="212196"/>
                  </a:cubicBezTo>
                  <a:lnTo>
                    <a:pt x="49640" y="212196"/>
                  </a:lnTo>
                  <a:cubicBezTo>
                    <a:pt x="22224" y="212196"/>
                    <a:pt x="0" y="189972"/>
                    <a:pt x="0" y="162556"/>
                  </a:cubicBezTo>
                  <a:lnTo>
                    <a:pt x="0" y="49640"/>
                  </a:lnTo>
                  <a:cubicBezTo>
                    <a:pt x="0" y="36474"/>
                    <a:pt x="5230" y="23848"/>
                    <a:pt x="14539" y="14539"/>
                  </a:cubicBezTo>
                  <a:cubicBezTo>
                    <a:pt x="23848" y="5230"/>
                    <a:pt x="36474" y="0"/>
                    <a:pt x="49640" y="0"/>
                  </a:cubicBezTo>
                  <a:close/>
                </a:path>
              </a:pathLst>
            </a:custGeom>
            <a:solidFill>
              <a:srgbClr val="361474"/>
            </a:solidFill>
          </p:spPr>
        </p:sp>
        <p:sp>
          <p:nvSpPr>
            <p:cNvPr id="10" name="TextBox 10"/>
            <p:cNvSpPr txBox="1"/>
            <p:nvPr/>
          </p:nvSpPr>
          <p:spPr>
            <a:xfrm>
              <a:off x="0" y="-47625"/>
              <a:ext cx="1579177" cy="259821"/>
            </a:xfrm>
            <a:prstGeom prst="rect">
              <a:avLst/>
            </a:prstGeom>
          </p:spPr>
          <p:txBody>
            <a:bodyPr lIns="50800" tIns="50800" rIns="50800" bIns="50800" rtlCol="0" anchor="ctr"/>
            <a:lstStyle/>
            <a:p>
              <a:pPr algn="ctr">
                <a:lnSpc>
                  <a:spcPts val="1960"/>
                </a:lnSpc>
              </a:pPr>
              <a:endParaRPr/>
            </a:p>
          </p:txBody>
        </p:sp>
      </p:grpSp>
      <p:grpSp>
        <p:nvGrpSpPr>
          <p:cNvPr id="11" name="Group 11"/>
          <p:cNvGrpSpPr>
            <a:grpSpLocks noChangeAspect="1"/>
          </p:cNvGrpSpPr>
          <p:nvPr/>
        </p:nvGrpSpPr>
        <p:grpSpPr>
          <a:xfrm>
            <a:off x="5817682" y="4775598"/>
            <a:ext cx="2651460" cy="5246370"/>
            <a:chOff x="0" y="0"/>
            <a:chExt cx="2620010" cy="5184140"/>
          </a:xfrm>
        </p:grpSpPr>
        <p:sp>
          <p:nvSpPr>
            <p:cNvPr id="12" name="Freeform 12"/>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3" name="Freeform 13"/>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t="-158" b="-158"/>
              </a:stretch>
            </a:blipFill>
          </p:spPr>
        </p:sp>
        <p:sp>
          <p:nvSpPr>
            <p:cNvPr id="14" name="Freeform 14"/>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15" name="Freeform 15"/>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190938"/>
            </a:solidFill>
          </p:spPr>
        </p:sp>
        <p:sp>
          <p:nvSpPr>
            <p:cNvPr id="16" name="Freeform 16"/>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17" name="Freeform 17"/>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18" name="Freeform 18"/>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19" name="Freeform 19"/>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20" name="Freeform 20"/>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21" name="Group 21"/>
          <p:cNvGrpSpPr>
            <a:grpSpLocks noChangeAspect="1"/>
          </p:cNvGrpSpPr>
          <p:nvPr/>
        </p:nvGrpSpPr>
        <p:grpSpPr>
          <a:xfrm>
            <a:off x="10053988" y="1756091"/>
            <a:ext cx="2651460" cy="5246370"/>
            <a:chOff x="0" y="0"/>
            <a:chExt cx="2620010" cy="5184140"/>
          </a:xfrm>
        </p:grpSpPr>
        <p:sp>
          <p:nvSpPr>
            <p:cNvPr id="22" name="Freeform 22"/>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3" name="Freeform 23"/>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t="-158" b="-158"/>
              </a:stretch>
            </a:blipFill>
          </p:spPr>
        </p:sp>
        <p:sp>
          <p:nvSpPr>
            <p:cNvPr id="24" name="Freeform 24"/>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25" name="Freeform 25"/>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26" name="Freeform 26"/>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27" name="Freeform 27"/>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28" name="Freeform 28"/>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29" name="Freeform 29"/>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30" name="Freeform 30"/>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31" name="Group 31"/>
          <p:cNvGrpSpPr>
            <a:grpSpLocks noChangeAspect="1"/>
          </p:cNvGrpSpPr>
          <p:nvPr/>
        </p:nvGrpSpPr>
        <p:grpSpPr>
          <a:xfrm>
            <a:off x="1581376" y="1756091"/>
            <a:ext cx="2651460" cy="5246370"/>
            <a:chOff x="0" y="0"/>
            <a:chExt cx="2620010" cy="5184140"/>
          </a:xfrm>
        </p:grpSpPr>
        <p:sp>
          <p:nvSpPr>
            <p:cNvPr id="32" name="Freeform 32"/>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33" name="Freeform 33"/>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t="-158" b="-158"/>
              </a:stretch>
            </a:blipFill>
          </p:spPr>
        </p:sp>
        <p:sp>
          <p:nvSpPr>
            <p:cNvPr id="34" name="Freeform 34"/>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35" name="Freeform 35"/>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36" name="Freeform 36"/>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37" name="Freeform 37"/>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38" name="Freeform 38"/>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39" name="Freeform 39"/>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40" name="Freeform 40"/>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41" name="Group 41"/>
          <p:cNvGrpSpPr>
            <a:grpSpLocks noChangeAspect="1"/>
          </p:cNvGrpSpPr>
          <p:nvPr/>
        </p:nvGrpSpPr>
        <p:grpSpPr>
          <a:xfrm>
            <a:off x="14001665" y="4379276"/>
            <a:ext cx="2651460" cy="5246370"/>
            <a:chOff x="0" y="0"/>
            <a:chExt cx="2620010" cy="5184140"/>
          </a:xfrm>
        </p:grpSpPr>
        <p:sp>
          <p:nvSpPr>
            <p:cNvPr id="42" name="Freeform 42"/>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43" name="Freeform 43"/>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b="-126483"/>
              </a:stretch>
            </a:blipFill>
          </p:spPr>
        </p:sp>
        <p:sp>
          <p:nvSpPr>
            <p:cNvPr id="44" name="Freeform 44"/>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45" name="Freeform 45"/>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46" name="Freeform 46"/>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47" name="Freeform 47"/>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48" name="Freeform 48"/>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49" name="Freeform 49"/>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50" name="Freeform 50"/>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id="51" name="TextBox 51"/>
          <p:cNvSpPr txBox="1"/>
          <p:nvPr/>
        </p:nvSpPr>
        <p:spPr>
          <a:xfrm>
            <a:off x="-330626" y="714375"/>
            <a:ext cx="5550179" cy="542925"/>
          </a:xfrm>
          <a:prstGeom prst="rect">
            <a:avLst/>
          </a:prstGeom>
        </p:spPr>
        <p:txBody>
          <a:bodyPr lIns="0" tIns="0" rIns="0" bIns="0" rtlCol="0" anchor="t">
            <a:spAutoFit/>
          </a:bodyPr>
          <a:lstStyle/>
          <a:p>
            <a:pPr algn="ctr">
              <a:lnSpc>
                <a:spcPts val="4200"/>
              </a:lnSpc>
            </a:pPr>
            <a:r>
              <a:rPr lang="en-US" sz="3000" b="1">
                <a:solidFill>
                  <a:srgbClr val="FFFFFF"/>
                </a:solidFill>
                <a:latin typeface="Poppins Bold"/>
                <a:ea typeface="Poppins Bold"/>
                <a:cs typeface="Poppins Bold"/>
                <a:sym typeface="Poppins Bold"/>
              </a:rPr>
              <a:t>Going to Homepage</a:t>
            </a:r>
          </a:p>
        </p:txBody>
      </p:sp>
      <p:sp>
        <p:nvSpPr>
          <p:cNvPr id="52" name="TextBox 52"/>
          <p:cNvSpPr txBox="1"/>
          <p:nvPr/>
        </p:nvSpPr>
        <p:spPr>
          <a:xfrm>
            <a:off x="1934935" y="7450136"/>
            <a:ext cx="1825347" cy="422275"/>
          </a:xfrm>
          <a:prstGeom prst="rect">
            <a:avLst/>
          </a:prstGeom>
        </p:spPr>
        <p:txBody>
          <a:bodyPr lIns="0" tIns="0" rIns="0" bIns="0" rtlCol="0" anchor="t">
            <a:spAutoFit/>
          </a:bodyPr>
          <a:lstStyle/>
          <a:p>
            <a:pPr algn="ctr">
              <a:lnSpc>
                <a:spcPts val="3499"/>
              </a:lnSpc>
            </a:pPr>
            <a:r>
              <a:rPr lang="en-US" sz="2499" b="1">
                <a:solidFill>
                  <a:srgbClr val="361474"/>
                </a:solidFill>
                <a:latin typeface="Canva Sans Bold"/>
                <a:ea typeface="Canva Sans Bold"/>
                <a:cs typeface="Canva Sans Bold"/>
                <a:sym typeface="Canva Sans Bold"/>
              </a:rPr>
              <a:t>User profile</a:t>
            </a:r>
          </a:p>
        </p:txBody>
      </p:sp>
      <p:sp>
        <p:nvSpPr>
          <p:cNvPr id="53" name="TextBox 53"/>
          <p:cNvSpPr txBox="1"/>
          <p:nvPr/>
        </p:nvSpPr>
        <p:spPr>
          <a:xfrm>
            <a:off x="14489195" y="3302455"/>
            <a:ext cx="1676400" cy="422275"/>
          </a:xfrm>
          <a:prstGeom prst="rect">
            <a:avLst/>
          </a:prstGeom>
        </p:spPr>
        <p:txBody>
          <a:bodyPr lIns="0" tIns="0" rIns="0" bIns="0" rtlCol="0" anchor="t">
            <a:spAutoFit/>
          </a:bodyPr>
          <a:lstStyle/>
          <a:p>
            <a:pPr algn="ctr">
              <a:lnSpc>
                <a:spcPts val="3499"/>
              </a:lnSpc>
            </a:pPr>
            <a:r>
              <a:rPr lang="en-US" sz="2499" b="1">
                <a:solidFill>
                  <a:srgbClr val="361474"/>
                </a:solidFill>
                <a:latin typeface="Canva Sans Bold"/>
                <a:ea typeface="Canva Sans Bold"/>
                <a:cs typeface="Canva Sans Bold"/>
                <a:sym typeface="Canva Sans Bold"/>
              </a:rPr>
              <a:t>Homepage</a:t>
            </a:r>
          </a:p>
        </p:txBody>
      </p:sp>
      <p:sp>
        <p:nvSpPr>
          <p:cNvPr id="54" name="TextBox 54"/>
          <p:cNvSpPr txBox="1"/>
          <p:nvPr/>
        </p:nvSpPr>
        <p:spPr>
          <a:xfrm>
            <a:off x="10790656" y="7450136"/>
            <a:ext cx="1178123" cy="422275"/>
          </a:xfrm>
          <a:prstGeom prst="rect">
            <a:avLst/>
          </a:prstGeom>
        </p:spPr>
        <p:txBody>
          <a:bodyPr lIns="0" tIns="0" rIns="0" bIns="0" rtlCol="0" anchor="t">
            <a:spAutoFit/>
          </a:bodyPr>
          <a:lstStyle/>
          <a:p>
            <a:pPr algn="ctr">
              <a:lnSpc>
                <a:spcPts val="3499"/>
              </a:lnSpc>
            </a:pPr>
            <a:r>
              <a:rPr lang="en-US" sz="2499" b="1">
                <a:solidFill>
                  <a:srgbClr val="361474"/>
                </a:solidFill>
                <a:latin typeface="Canva Sans Bold"/>
                <a:ea typeface="Canva Sans Bold"/>
                <a:cs typeface="Canva Sans Bold"/>
                <a:sym typeface="Canva Sans Bold"/>
              </a:rPr>
              <a:t>Avatars</a:t>
            </a:r>
          </a:p>
        </p:txBody>
      </p:sp>
      <p:sp>
        <p:nvSpPr>
          <p:cNvPr id="55" name="TextBox 55"/>
          <p:cNvSpPr txBox="1"/>
          <p:nvPr/>
        </p:nvSpPr>
        <p:spPr>
          <a:xfrm>
            <a:off x="5893672" y="3302455"/>
            <a:ext cx="2499479" cy="422275"/>
          </a:xfrm>
          <a:prstGeom prst="rect">
            <a:avLst/>
          </a:prstGeom>
        </p:spPr>
        <p:txBody>
          <a:bodyPr lIns="0" tIns="0" rIns="0" bIns="0" rtlCol="0" anchor="t">
            <a:spAutoFit/>
          </a:bodyPr>
          <a:lstStyle/>
          <a:p>
            <a:pPr algn="ctr">
              <a:lnSpc>
                <a:spcPts val="3499"/>
              </a:lnSpc>
            </a:pPr>
            <a:r>
              <a:rPr lang="en-US" sz="2499" b="1">
                <a:solidFill>
                  <a:srgbClr val="361474"/>
                </a:solidFill>
                <a:latin typeface="Canva Sans Bold"/>
                <a:ea typeface="Canva Sans Bold"/>
                <a:cs typeface="Canva Sans Bold"/>
                <a:sym typeface="Canva Sans Bold"/>
              </a:rPr>
              <a:t>Choose account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4225198" y="-7044175"/>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2575662" y="-5014830"/>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440834" y="679099"/>
            <a:ext cx="5770596" cy="775403"/>
            <a:chOff x="0" y="0"/>
            <a:chExt cx="1579177" cy="212196"/>
          </a:xfrm>
        </p:grpSpPr>
        <p:sp>
          <p:nvSpPr>
            <p:cNvPr id="9" name="Freeform 9"/>
            <p:cNvSpPr/>
            <p:nvPr/>
          </p:nvSpPr>
          <p:spPr>
            <a:xfrm>
              <a:off x="0" y="0"/>
              <a:ext cx="1579177" cy="212196"/>
            </a:xfrm>
            <a:custGeom>
              <a:avLst/>
              <a:gdLst/>
              <a:ahLst/>
              <a:cxnLst/>
              <a:rect l="l" t="t" r="r" b="b"/>
              <a:pathLst>
                <a:path w="1579177" h="212196">
                  <a:moveTo>
                    <a:pt x="49640" y="0"/>
                  </a:moveTo>
                  <a:lnTo>
                    <a:pt x="1529538" y="0"/>
                  </a:lnTo>
                  <a:cubicBezTo>
                    <a:pt x="1542703" y="0"/>
                    <a:pt x="1555329" y="5230"/>
                    <a:pt x="1564638" y="14539"/>
                  </a:cubicBezTo>
                  <a:cubicBezTo>
                    <a:pt x="1573947" y="23848"/>
                    <a:pt x="1579177" y="36474"/>
                    <a:pt x="1579177" y="49640"/>
                  </a:cubicBezTo>
                  <a:lnTo>
                    <a:pt x="1579177" y="162556"/>
                  </a:lnTo>
                  <a:cubicBezTo>
                    <a:pt x="1579177" y="175722"/>
                    <a:pt x="1573947" y="188348"/>
                    <a:pt x="1564638" y="197657"/>
                  </a:cubicBezTo>
                  <a:cubicBezTo>
                    <a:pt x="1555329" y="206966"/>
                    <a:pt x="1542703" y="212196"/>
                    <a:pt x="1529538" y="212196"/>
                  </a:cubicBezTo>
                  <a:lnTo>
                    <a:pt x="49640" y="212196"/>
                  </a:lnTo>
                  <a:cubicBezTo>
                    <a:pt x="22224" y="212196"/>
                    <a:pt x="0" y="189972"/>
                    <a:pt x="0" y="162556"/>
                  </a:cubicBezTo>
                  <a:lnTo>
                    <a:pt x="0" y="49640"/>
                  </a:lnTo>
                  <a:cubicBezTo>
                    <a:pt x="0" y="36474"/>
                    <a:pt x="5230" y="23848"/>
                    <a:pt x="14539" y="14539"/>
                  </a:cubicBezTo>
                  <a:cubicBezTo>
                    <a:pt x="23848" y="5230"/>
                    <a:pt x="36474" y="0"/>
                    <a:pt x="49640" y="0"/>
                  </a:cubicBezTo>
                  <a:close/>
                </a:path>
              </a:pathLst>
            </a:custGeom>
            <a:solidFill>
              <a:srgbClr val="361474"/>
            </a:solidFill>
          </p:spPr>
        </p:sp>
        <p:sp>
          <p:nvSpPr>
            <p:cNvPr id="10" name="TextBox 10"/>
            <p:cNvSpPr txBox="1"/>
            <p:nvPr/>
          </p:nvSpPr>
          <p:spPr>
            <a:xfrm>
              <a:off x="0" y="-47625"/>
              <a:ext cx="1579177" cy="259821"/>
            </a:xfrm>
            <a:prstGeom prst="rect">
              <a:avLst/>
            </a:prstGeom>
          </p:spPr>
          <p:txBody>
            <a:bodyPr lIns="50800" tIns="50800" rIns="50800" bIns="50800" rtlCol="0" anchor="ctr"/>
            <a:lstStyle/>
            <a:p>
              <a:pPr algn="ctr">
                <a:lnSpc>
                  <a:spcPts val="1960"/>
                </a:lnSpc>
              </a:pPr>
              <a:endParaRPr/>
            </a:p>
          </p:txBody>
        </p:sp>
      </p:grpSp>
      <p:grpSp>
        <p:nvGrpSpPr>
          <p:cNvPr id="11" name="Group 11"/>
          <p:cNvGrpSpPr>
            <a:grpSpLocks noChangeAspect="1"/>
          </p:cNvGrpSpPr>
          <p:nvPr/>
        </p:nvGrpSpPr>
        <p:grpSpPr>
          <a:xfrm>
            <a:off x="10390181" y="2573788"/>
            <a:ext cx="2651460" cy="5246370"/>
            <a:chOff x="0" y="0"/>
            <a:chExt cx="2620010" cy="5184140"/>
          </a:xfrm>
        </p:grpSpPr>
        <p:sp>
          <p:nvSpPr>
            <p:cNvPr id="12" name="Freeform 12"/>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3" name="Freeform 13"/>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b="-16090"/>
              </a:stretch>
            </a:blipFill>
          </p:spPr>
        </p:sp>
        <p:sp>
          <p:nvSpPr>
            <p:cNvPr id="14" name="Freeform 14"/>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15" name="Freeform 15"/>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16" name="Freeform 16"/>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17" name="Freeform 17"/>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18" name="Freeform 18"/>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19" name="Freeform 19"/>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20" name="Freeform 20"/>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21" name="Group 21"/>
          <p:cNvGrpSpPr>
            <a:grpSpLocks noChangeAspect="1"/>
          </p:cNvGrpSpPr>
          <p:nvPr/>
        </p:nvGrpSpPr>
        <p:grpSpPr>
          <a:xfrm>
            <a:off x="3576195" y="2520315"/>
            <a:ext cx="2651460" cy="5246370"/>
            <a:chOff x="0" y="0"/>
            <a:chExt cx="2620010" cy="5184140"/>
          </a:xfrm>
        </p:grpSpPr>
        <p:sp>
          <p:nvSpPr>
            <p:cNvPr id="22" name="Freeform 22"/>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3" name="Freeform 23"/>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b="-126483"/>
              </a:stretch>
            </a:blipFill>
          </p:spPr>
        </p:sp>
        <p:sp>
          <p:nvSpPr>
            <p:cNvPr id="24" name="Freeform 24"/>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25" name="Freeform 25"/>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26" name="Freeform 26"/>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27" name="Freeform 27"/>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28" name="Freeform 28"/>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29" name="Freeform 29"/>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30" name="Freeform 30"/>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id="31" name="TextBox 31"/>
          <p:cNvSpPr txBox="1"/>
          <p:nvPr/>
        </p:nvSpPr>
        <p:spPr>
          <a:xfrm>
            <a:off x="7206271" y="4042501"/>
            <a:ext cx="1786295" cy="422275"/>
          </a:xfrm>
          <a:prstGeom prst="rect">
            <a:avLst/>
          </a:prstGeom>
        </p:spPr>
        <p:txBody>
          <a:bodyPr lIns="0" tIns="0" rIns="0" bIns="0" rtlCol="0" anchor="t">
            <a:spAutoFit/>
          </a:bodyPr>
          <a:lstStyle/>
          <a:p>
            <a:pPr algn="ctr">
              <a:lnSpc>
                <a:spcPts val="3499"/>
              </a:lnSpc>
            </a:pPr>
            <a:r>
              <a:rPr lang="en-US" sz="2499">
                <a:solidFill>
                  <a:srgbClr val="361474"/>
                </a:solidFill>
                <a:latin typeface="Canva Sans"/>
                <a:ea typeface="Canva Sans"/>
                <a:cs typeface="Canva Sans"/>
                <a:sym typeface="Canva Sans"/>
              </a:rPr>
              <a:t>Play button</a:t>
            </a:r>
          </a:p>
        </p:txBody>
      </p:sp>
      <p:sp>
        <p:nvSpPr>
          <p:cNvPr id="32" name="AutoShape 32"/>
          <p:cNvSpPr/>
          <p:nvPr/>
        </p:nvSpPr>
        <p:spPr>
          <a:xfrm>
            <a:off x="5138991" y="4277451"/>
            <a:ext cx="2067280" cy="0"/>
          </a:xfrm>
          <a:prstGeom prst="line">
            <a:avLst/>
          </a:prstGeom>
          <a:ln w="38100" cap="flat">
            <a:solidFill>
              <a:srgbClr val="0CC0DF"/>
            </a:solidFill>
            <a:prstDash val="solid"/>
            <a:headEnd type="none" w="sm" len="sm"/>
            <a:tailEnd type="none" w="sm" len="sm"/>
          </a:ln>
        </p:spPr>
      </p:sp>
      <p:sp>
        <p:nvSpPr>
          <p:cNvPr id="33" name="AutoShape 33"/>
          <p:cNvSpPr/>
          <p:nvPr/>
        </p:nvSpPr>
        <p:spPr>
          <a:xfrm>
            <a:off x="5913040" y="3401048"/>
            <a:ext cx="2270437" cy="0"/>
          </a:xfrm>
          <a:prstGeom prst="line">
            <a:avLst/>
          </a:prstGeom>
          <a:ln w="38100" cap="flat">
            <a:solidFill>
              <a:srgbClr val="5CE1E6"/>
            </a:solidFill>
            <a:prstDash val="solid"/>
            <a:headEnd type="arrow" w="med" len="sm"/>
            <a:tailEnd type="none" w="sm" len="sm"/>
          </a:ln>
        </p:spPr>
      </p:sp>
      <p:sp>
        <p:nvSpPr>
          <p:cNvPr id="34" name="AutoShape 34"/>
          <p:cNvSpPr/>
          <p:nvPr/>
        </p:nvSpPr>
        <p:spPr>
          <a:xfrm>
            <a:off x="5138991" y="4277451"/>
            <a:ext cx="2067280" cy="0"/>
          </a:xfrm>
          <a:prstGeom prst="line">
            <a:avLst/>
          </a:prstGeom>
          <a:ln w="38100" cap="flat">
            <a:solidFill>
              <a:srgbClr val="5CE1E6"/>
            </a:solidFill>
            <a:prstDash val="solid"/>
            <a:headEnd type="arrow" w="med" len="sm"/>
            <a:tailEnd type="none" w="sm" len="sm"/>
          </a:ln>
        </p:spPr>
      </p:sp>
      <p:sp>
        <p:nvSpPr>
          <p:cNvPr id="35" name="AutoShape 35"/>
          <p:cNvSpPr/>
          <p:nvPr/>
        </p:nvSpPr>
        <p:spPr>
          <a:xfrm>
            <a:off x="5913040" y="2856865"/>
            <a:ext cx="1358180" cy="0"/>
          </a:xfrm>
          <a:prstGeom prst="line">
            <a:avLst/>
          </a:prstGeom>
          <a:ln w="38100" cap="flat">
            <a:solidFill>
              <a:srgbClr val="5CE1E6"/>
            </a:solidFill>
            <a:prstDash val="solid"/>
            <a:headEnd type="arrow" w="med" len="sm"/>
            <a:tailEnd type="none" w="sm" len="sm"/>
          </a:ln>
        </p:spPr>
      </p:sp>
      <p:sp>
        <p:nvSpPr>
          <p:cNvPr id="36" name="AutoShape 36"/>
          <p:cNvSpPr/>
          <p:nvPr/>
        </p:nvSpPr>
        <p:spPr>
          <a:xfrm>
            <a:off x="5604952" y="4746674"/>
            <a:ext cx="1014597" cy="0"/>
          </a:xfrm>
          <a:prstGeom prst="line">
            <a:avLst/>
          </a:prstGeom>
          <a:ln w="38100" cap="flat">
            <a:solidFill>
              <a:srgbClr val="5CE1E6"/>
            </a:solidFill>
            <a:prstDash val="solid"/>
            <a:headEnd type="arrow" w="med" len="sm"/>
            <a:tailEnd type="none" w="sm" len="sm"/>
          </a:ln>
        </p:spPr>
      </p:sp>
      <p:sp>
        <p:nvSpPr>
          <p:cNvPr id="37" name="AutoShape 37"/>
          <p:cNvSpPr/>
          <p:nvPr/>
        </p:nvSpPr>
        <p:spPr>
          <a:xfrm>
            <a:off x="3079562" y="4708574"/>
            <a:ext cx="1227809" cy="0"/>
          </a:xfrm>
          <a:prstGeom prst="line">
            <a:avLst/>
          </a:prstGeom>
          <a:ln w="38100" cap="flat">
            <a:solidFill>
              <a:srgbClr val="5CE1E6"/>
            </a:solidFill>
            <a:prstDash val="solid"/>
            <a:headEnd type="none" w="sm" len="sm"/>
            <a:tailEnd type="arrow" w="med" len="sm"/>
          </a:ln>
        </p:spPr>
      </p:sp>
      <p:sp>
        <p:nvSpPr>
          <p:cNvPr id="38" name="AutoShape 38"/>
          <p:cNvSpPr/>
          <p:nvPr/>
        </p:nvSpPr>
        <p:spPr>
          <a:xfrm>
            <a:off x="3102439" y="5531290"/>
            <a:ext cx="767256" cy="0"/>
          </a:xfrm>
          <a:prstGeom prst="line">
            <a:avLst/>
          </a:prstGeom>
          <a:ln w="38100" cap="flat">
            <a:solidFill>
              <a:srgbClr val="5CE1E6"/>
            </a:solidFill>
            <a:prstDash val="solid"/>
            <a:headEnd type="none" w="sm" len="sm"/>
            <a:tailEnd type="arrow" w="med" len="sm"/>
          </a:ln>
        </p:spPr>
      </p:sp>
      <p:sp>
        <p:nvSpPr>
          <p:cNvPr id="39" name="AutoShape 39"/>
          <p:cNvSpPr/>
          <p:nvPr/>
        </p:nvSpPr>
        <p:spPr>
          <a:xfrm>
            <a:off x="5913040" y="6841600"/>
            <a:ext cx="566969" cy="0"/>
          </a:xfrm>
          <a:prstGeom prst="line">
            <a:avLst/>
          </a:prstGeom>
          <a:ln w="38100" cap="flat">
            <a:solidFill>
              <a:srgbClr val="5CE1E6"/>
            </a:solidFill>
            <a:prstDash val="solid"/>
            <a:headEnd type="arrow" w="med" len="sm"/>
            <a:tailEnd type="none" w="sm" len="sm"/>
          </a:ln>
        </p:spPr>
      </p:sp>
      <p:sp>
        <p:nvSpPr>
          <p:cNvPr id="40" name="AutoShape 40"/>
          <p:cNvSpPr/>
          <p:nvPr/>
        </p:nvSpPr>
        <p:spPr>
          <a:xfrm>
            <a:off x="5703745" y="7314675"/>
            <a:ext cx="1358615" cy="334069"/>
          </a:xfrm>
          <a:prstGeom prst="line">
            <a:avLst/>
          </a:prstGeom>
          <a:ln w="38100" cap="flat">
            <a:solidFill>
              <a:srgbClr val="5CE1E6"/>
            </a:solidFill>
            <a:prstDash val="solid"/>
            <a:headEnd type="arrow" w="med" len="sm"/>
            <a:tailEnd type="none" w="sm" len="sm"/>
          </a:ln>
        </p:spPr>
      </p:sp>
      <p:sp>
        <p:nvSpPr>
          <p:cNvPr id="41" name="AutoShape 41"/>
          <p:cNvSpPr/>
          <p:nvPr/>
        </p:nvSpPr>
        <p:spPr>
          <a:xfrm flipV="1">
            <a:off x="3050272" y="7314675"/>
            <a:ext cx="1013453" cy="0"/>
          </a:xfrm>
          <a:prstGeom prst="line">
            <a:avLst/>
          </a:prstGeom>
          <a:ln w="38100" cap="flat">
            <a:solidFill>
              <a:srgbClr val="5CE1E6"/>
            </a:solidFill>
            <a:prstDash val="solid"/>
            <a:headEnd type="none" w="sm" len="sm"/>
            <a:tailEnd type="arrow" w="med" len="sm"/>
          </a:ln>
        </p:spPr>
      </p:sp>
      <p:sp>
        <p:nvSpPr>
          <p:cNvPr id="42" name="AutoShape 42"/>
          <p:cNvSpPr/>
          <p:nvPr/>
        </p:nvSpPr>
        <p:spPr>
          <a:xfrm>
            <a:off x="5329762" y="7461418"/>
            <a:ext cx="808579" cy="1488272"/>
          </a:xfrm>
          <a:prstGeom prst="line">
            <a:avLst/>
          </a:prstGeom>
          <a:ln w="38100" cap="flat">
            <a:solidFill>
              <a:srgbClr val="5CE1E6"/>
            </a:solidFill>
            <a:prstDash val="solid"/>
            <a:headEnd type="arrow" w="med" len="sm"/>
            <a:tailEnd type="none" w="sm" len="sm"/>
          </a:ln>
        </p:spPr>
      </p:sp>
      <p:sp>
        <p:nvSpPr>
          <p:cNvPr id="43" name="AutoShape 43"/>
          <p:cNvSpPr/>
          <p:nvPr/>
        </p:nvSpPr>
        <p:spPr>
          <a:xfrm flipV="1">
            <a:off x="3978483" y="7314675"/>
            <a:ext cx="923442" cy="1260365"/>
          </a:xfrm>
          <a:prstGeom prst="line">
            <a:avLst/>
          </a:prstGeom>
          <a:ln w="38100" cap="flat">
            <a:solidFill>
              <a:srgbClr val="5CE1E6"/>
            </a:solidFill>
            <a:prstDash val="solid"/>
            <a:headEnd type="none" w="sm" len="sm"/>
            <a:tailEnd type="arrow" w="med" len="sm"/>
          </a:ln>
        </p:spPr>
      </p:sp>
      <p:sp>
        <p:nvSpPr>
          <p:cNvPr id="44" name="Freeform 44"/>
          <p:cNvSpPr/>
          <p:nvPr/>
        </p:nvSpPr>
        <p:spPr>
          <a:xfrm>
            <a:off x="14359847" y="6543917"/>
            <a:ext cx="3027975" cy="1541514"/>
          </a:xfrm>
          <a:custGeom>
            <a:avLst/>
            <a:gdLst/>
            <a:ahLst/>
            <a:cxnLst/>
            <a:rect l="l" t="t" r="r" b="b"/>
            <a:pathLst>
              <a:path w="3027975" h="1541514">
                <a:moveTo>
                  <a:pt x="0" y="0"/>
                </a:moveTo>
                <a:lnTo>
                  <a:pt x="3027974" y="0"/>
                </a:lnTo>
                <a:lnTo>
                  <a:pt x="3027974" y="1541515"/>
                </a:lnTo>
                <a:lnTo>
                  <a:pt x="0" y="1541515"/>
                </a:lnTo>
                <a:lnTo>
                  <a:pt x="0" y="0"/>
                </a:lnTo>
                <a:close/>
              </a:path>
            </a:pathLst>
          </a:custGeom>
          <a:blipFill>
            <a:blip r:embed="rId4"/>
            <a:stretch>
              <a:fillRect/>
            </a:stretch>
          </a:blipFill>
        </p:spPr>
      </p:sp>
      <p:sp>
        <p:nvSpPr>
          <p:cNvPr id="45" name="AutoShape 45"/>
          <p:cNvSpPr/>
          <p:nvPr/>
        </p:nvSpPr>
        <p:spPr>
          <a:xfrm>
            <a:off x="12069312" y="4999490"/>
            <a:ext cx="1590793" cy="0"/>
          </a:xfrm>
          <a:prstGeom prst="line">
            <a:avLst/>
          </a:prstGeom>
          <a:ln w="38100" cap="flat">
            <a:solidFill>
              <a:srgbClr val="5CE1E6"/>
            </a:solidFill>
            <a:prstDash val="solid"/>
            <a:headEnd type="arrow" w="med" len="sm"/>
            <a:tailEnd type="none" w="sm" len="sm"/>
          </a:ln>
        </p:spPr>
      </p:sp>
      <p:sp>
        <p:nvSpPr>
          <p:cNvPr id="46" name="Freeform 46"/>
          <p:cNvSpPr/>
          <p:nvPr/>
        </p:nvSpPr>
        <p:spPr>
          <a:xfrm>
            <a:off x="14359847" y="1672208"/>
            <a:ext cx="3027975" cy="1541514"/>
          </a:xfrm>
          <a:custGeom>
            <a:avLst/>
            <a:gdLst/>
            <a:ahLst/>
            <a:cxnLst/>
            <a:rect l="l" t="t" r="r" b="b"/>
            <a:pathLst>
              <a:path w="3027975" h="1541514">
                <a:moveTo>
                  <a:pt x="0" y="0"/>
                </a:moveTo>
                <a:lnTo>
                  <a:pt x="3027974" y="0"/>
                </a:lnTo>
                <a:lnTo>
                  <a:pt x="3027974" y="1541515"/>
                </a:lnTo>
                <a:lnTo>
                  <a:pt x="0" y="1541515"/>
                </a:lnTo>
                <a:lnTo>
                  <a:pt x="0" y="0"/>
                </a:lnTo>
                <a:close/>
              </a:path>
            </a:pathLst>
          </a:custGeom>
          <a:blipFill>
            <a:blip r:embed="rId5"/>
            <a:stretch>
              <a:fillRect/>
            </a:stretch>
          </a:blipFill>
        </p:spPr>
      </p:sp>
      <p:sp>
        <p:nvSpPr>
          <p:cNvPr id="47" name="TextBox 47"/>
          <p:cNvSpPr txBox="1"/>
          <p:nvPr/>
        </p:nvSpPr>
        <p:spPr>
          <a:xfrm>
            <a:off x="-330626" y="752475"/>
            <a:ext cx="5550179" cy="542925"/>
          </a:xfrm>
          <a:prstGeom prst="rect">
            <a:avLst/>
          </a:prstGeom>
        </p:spPr>
        <p:txBody>
          <a:bodyPr lIns="0" tIns="0" rIns="0" bIns="0" rtlCol="0" anchor="t">
            <a:spAutoFit/>
          </a:bodyPr>
          <a:lstStyle/>
          <a:p>
            <a:pPr algn="ctr">
              <a:lnSpc>
                <a:spcPts val="4200"/>
              </a:lnSpc>
            </a:pPr>
            <a:r>
              <a:rPr lang="en-US" sz="3000" b="1">
                <a:solidFill>
                  <a:srgbClr val="FFFFFF"/>
                </a:solidFill>
                <a:latin typeface="Poppins Bold"/>
                <a:ea typeface="Poppins Bold"/>
                <a:cs typeface="Poppins Bold"/>
                <a:sym typeface="Poppins Bold"/>
              </a:rPr>
              <a:t>Homepage</a:t>
            </a:r>
          </a:p>
        </p:txBody>
      </p:sp>
      <p:sp>
        <p:nvSpPr>
          <p:cNvPr id="48" name="TextBox 48"/>
          <p:cNvSpPr txBox="1"/>
          <p:nvPr/>
        </p:nvSpPr>
        <p:spPr>
          <a:xfrm>
            <a:off x="10485370" y="1781527"/>
            <a:ext cx="2556272" cy="422275"/>
          </a:xfrm>
          <a:prstGeom prst="rect">
            <a:avLst/>
          </a:prstGeom>
        </p:spPr>
        <p:txBody>
          <a:bodyPr lIns="0" tIns="0" rIns="0" bIns="0" rtlCol="0" anchor="t">
            <a:spAutoFit/>
          </a:bodyPr>
          <a:lstStyle/>
          <a:p>
            <a:pPr algn="ctr">
              <a:lnSpc>
                <a:spcPts val="3499"/>
              </a:lnSpc>
            </a:pPr>
            <a:r>
              <a:rPr lang="en-US" sz="2499" b="1">
                <a:solidFill>
                  <a:srgbClr val="361474"/>
                </a:solidFill>
                <a:latin typeface="Canva Sans Bold"/>
                <a:ea typeface="Canva Sans Bold"/>
                <a:cs typeface="Canva Sans Bold"/>
                <a:sym typeface="Canva Sans Bold"/>
              </a:rPr>
              <a:t>Video Streaming</a:t>
            </a:r>
          </a:p>
        </p:txBody>
      </p:sp>
      <p:sp>
        <p:nvSpPr>
          <p:cNvPr id="49" name="TextBox 49"/>
          <p:cNvSpPr txBox="1"/>
          <p:nvPr/>
        </p:nvSpPr>
        <p:spPr>
          <a:xfrm>
            <a:off x="4063725" y="1781527"/>
            <a:ext cx="1676400" cy="422275"/>
          </a:xfrm>
          <a:prstGeom prst="rect">
            <a:avLst/>
          </a:prstGeom>
        </p:spPr>
        <p:txBody>
          <a:bodyPr lIns="0" tIns="0" rIns="0" bIns="0" rtlCol="0" anchor="t">
            <a:spAutoFit/>
          </a:bodyPr>
          <a:lstStyle/>
          <a:p>
            <a:pPr algn="ctr">
              <a:lnSpc>
                <a:spcPts val="3499"/>
              </a:lnSpc>
            </a:pPr>
            <a:r>
              <a:rPr lang="en-US" sz="2499" b="1">
                <a:solidFill>
                  <a:srgbClr val="361474"/>
                </a:solidFill>
                <a:latin typeface="Canva Sans Bold"/>
                <a:ea typeface="Canva Sans Bold"/>
                <a:cs typeface="Canva Sans Bold"/>
                <a:sym typeface="Canva Sans Bold"/>
              </a:rPr>
              <a:t>Homepage</a:t>
            </a:r>
          </a:p>
        </p:txBody>
      </p:sp>
      <p:sp>
        <p:nvSpPr>
          <p:cNvPr id="50" name="TextBox 50"/>
          <p:cNvSpPr txBox="1"/>
          <p:nvPr/>
        </p:nvSpPr>
        <p:spPr>
          <a:xfrm>
            <a:off x="7271220" y="2621915"/>
            <a:ext cx="2776061" cy="422275"/>
          </a:xfrm>
          <a:prstGeom prst="rect">
            <a:avLst/>
          </a:prstGeom>
        </p:spPr>
        <p:txBody>
          <a:bodyPr lIns="0" tIns="0" rIns="0" bIns="0" rtlCol="0" anchor="t">
            <a:spAutoFit/>
          </a:bodyPr>
          <a:lstStyle/>
          <a:p>
            <a:pPr algn="ctr">
              <a:lnSpc>
                <a:spcPts val="3499"/>
              </a:lnSpc>
            </a:pPr>
            <a:r>
              <a:rPr lang="en-US" sz="2499">
                <a:solidFill>
                  <a:srgbClr val="361474"/>
                </a:solidFill>
                <a:latin typeface="Canva Sans"/>
                <a:ea typeface="Canva Sans"/>
                <a:cs typeface="Canva Sans"/>
                <a:sym typeface="Canva Sans"/>
              </a:rPr>
              <a:t>Subscription Icon </a:t>
            </a:r>
          </a:p>
        </p:txBody>
      </p:sp>
      <p:sp>
        <p:nvSpPr>
          <p:cNvPr id="51" name="TextBox 51"/>
          <p:cNvSpPr txBox="1"/>
          <p:nvPr/>
        </p:nvSpPr>
        <p:spPr>
          <a:xfrm>
            <a:off x="1514621" y="5296340"/>
            <a:ext cx="1587817" cy="422275"/>
          </a:xfrm>
          <a:prstGeom prst="rect">
            <a:avLst/>
          </a:prstGeom>
        </p:spPr>
        <p:txBody>
          <a:bodyPr lIns="0" tIns="0" rIns="0" bIns="0" rtlCol="0" anchor="t">
            <a:spAutoFit/>
          </a:bodyPr>
          <a:lstStyle/>
          <a:p>
            <a:pPr algn="ctr">
              <a:lnSpc>
                <a:spcPts val="3499"/>
              </a:lnSpc>
            </a:pPr>
            <a:r>
              <a:rPr lang="en-US" sz="2499">
                <a:solidFill>
                  <a:srgbClr val="361474"/>
                </a:solidFill>
                <a:latin typeface="Canva Sans"/>
                <a:ea typeface="Canva Sans"/>
                <a:cs typeface="Canva Sans"/>
                <a:sym typeface="Canva Sans"/>
              </a:rPr>
              <a:t>Live Event</a:t>
            </a:r>
          </a:p>
        </p:txBody>
      </p:sp>
      <p:sp>
        <p:nvSpPr>
          <p:cNvPr id="52" name="TextBox 52"/>
          <p:cNvSpPr txBox="1"/>
          <p:nvPr/>
        </p:nvSpPr>
        <p:spPr>
          <a:xfrm>
            <a:off x="1599257" y="7079725"/>
            <a:ext cx="1451015" cy="422275"/>
          </a:xfrm>
          <a:prstGeom prst="rect">
            <a:avLst/>
          </a:prstGeom>
        </p:spPr>
        <p:txBody>
          <a:bodyPr lIns="0" tIns="0" rIns="0" bIns="0" rtlCol="0" anchor="t">
            <a:spAutoFit/>
          </a:bodyPr>
          <a:lstStyle/>
          <a:p>
            <a:pPr algn="ctr">
              <a:lnSpc>
                <a:spcPts val="3499"/>
              </a:lnSpc>
            </a:pPr>
            <a:r>
              <a:rPr lang="en-US" sz="2499">
                <a:solidFill>
                  <a:srgbClr val="361474"/>
                </a:solidFill>
                <a:latin typeface="Canva Sans"/>
                <a:ea typeface="Canva Sans"/>
                <a:cs typeface="Canva Sans"/>
                <a:sym typeface="Canva Sans"/>
              </a:rPr>
              <a:t>Menu bar</a:t>
            </a:r>
          </a:p>
        </p:txBody>
      </p:sp>
      <p:sp>
        <p:nvSpPr>
          <p:cNvPr id="53" name="TextBox 53"/>
          <p:cNvSpPr txBox="1"/>
          <p:nvPr/>
        </p:nvSpPr>
        <p:spPr>
          <a:xfrm>
            <a:off x="6958030" y="7413793"/>
            <a:ext cx="1838325" cy="422275"/>
          </a:xfrm>
          <a:prstGeom prst="rect">
            <a:avLst/>
          </a:prstGeom>
        </p:spPr>
        <p:txBody>
          <a:bodyPr lIns="0" tIns="0" rIns="0" bIns="0" rtlCol="0" anchor="t">
            <a:spAutoFit/>
          </a:bodyPr>
          <a:lstStyle/>
          <a:p>
            <a:pPr algn="ctr">
              <a:lnSpc>
                <a:spcPts val="3499"/>
              </a:lnSpc>
            </a:pPr>
            <a:r>
              <a:rPr lang="en-US" sz="2499">
                <a:solidFill>
                  <a:srgbClr val="361474"/>
                </a:solidFill>
                <a:latin typeface="Canva Sans"/>
                <a:ea typeface="Canva Sans"/>
                <a:cs typeface="Canva Sans"/>
                <a:sym typeface="Canva Sans"/>
              </a:rPr>
              <a:t>search Icon </a:t>
            </a:r>
          </a:p>
        </p:txBody>
      </p:sp>
      <p:sp>
        <p:nvSpPr>
          <p:cNvPr id="54" name="TextBox 54"/>
          <p:cNvSpPr txBox="1"/>
          <p:nvPr/>
        </p:nvSpPr>
        <p:spPr>
          <a:xfrm>
            <a:off x="6138340" y="8714740"/>
            <a:ext cx="2520910" cy="422275"/>
          </a:xfrm>
          <a:prstGeom prst="rect">
            <a:avLst/>
          </a:prstGeom>
        </p:spPr>
        <p:txBody>
          <a:bodyPr lIns="0" tIns="0" rIns="0" bIns="0" rtlCol="0" anchor="t">
            <a:spAutoFit/>
          </a:bodyPr>
          <a:lstStyle/>
          <a:p>
            <a:pPr algn="ctr">
              <a:lnSpc>
                <a:spcPts val="3499"/>
              </a:lnSpc>
            </a:pPr>
            <a:r>
              <a:rPr lang="en-US" sz="2499">
                <a:solidFill>
                  <a:srgbClr val="361474"/>
                </a:solidFill>
                <a:latin typeface="Canva Sans"/>
                <a:ea typeface="Canva Sans"/>
                <a:cs typeface="Canva Sans"/>
                <a:sym typeface="Canva Sans"/>
              </a:rPr>
              <a:t>short series icon</a:t>
            </a:r>
          </a:p>
        </p:txBody>
      </p:sp>
      <p:sp>
        <p:nvSpPr>
          <p:cNvPr id="55" name="TextBox 55"/>
          <p:cNvSpPr txBox="1"/>
          <p:nvPr/>
        </p:nvSpPr>
        <p:spPr>
          <a:xfrm>
            <a:off x="1599257" y="8340090"/>
            <a:ext cx="2379226" cy="422275"/>
          </a:xfrm>
          <a:prstGeom prst="rect">
            <a:avLst/>
          </a:prstGeom>
        </p:spPr>
        <p:txBody>
          <a:bodyPr lIns="0" tIns="0" rIns="0" bIns="0" rtlCol="0" anchor="t">
            <a:spAutoFit/>
          </a:bodyPr>
          <a:lstStyle/>
          <a:p>
            <a:pPr algn="ctr">
              <a:lnSpc>
                <a:spcPts val="3499"/>
              </a:lnSpc>
            </a:pPr>
            <a:r>
              <a:rPr lang="en-US" sz="2499">
                <a:solidFill>
                  <a:srgbClr val="361474"/>
                </a:solidFill>
                <a:latin typeface="Canva Sans"/>
                <a:ea typeface="Canva Sans"/>
                <a:cs typeface="Canva Sans"/>
                <a:sym typeface="Canva Sans"/>
              </a:rPr>
              <a:t>Watch together</a:t>
            </a:r>
          </a:p>
        </p:txBody>
      </p:sp>
      <p:sp>
        <p:nvSpPr>
          <p:cNvPr id="56" name="TextBox 56"/>
          <p:cNvSpPr txBox="1"/>
          <p:nvPr/>
        </p:nvSpPr>
        <p:spPr>
          <a:xfrm>
            <a:off x="6480008" y="6606650"/>
            <a:ext cx="1977271" cy="422275"/>
          </a:xfrm>
          <a:prstGeom prst="rect">
            <a:avLst/>
          </a:prstGeom>
        </p:spPr>
        <p:txBody>
          <a:bodyPr lIns="0" tIns="0" rIns="0" bIns="0" rtlCol="0" anchor="t">
            <a:spAutoFit/>
          </a:bodyPr>
          <a:lstStyle/>
          <a:p>
            <a:pPr algn="ctr">
              <a:lnSpc>
                <a:spcPts val="3499"/>
              </a:lnSpc>
            </a:pPr>
            <a:r>
              <a:rPr lang="en-US" sz="2499">
                <a:solidFill>
                  <a:srgbClr val="361474"/>
                </a:solidFill>
                <a:latin typeface="Canva Sans"/>
                <a:ea typeface="Canva Sans"/>
                <a:cs typeface="Canva Sans"/>
                <a:sym typeface="Canva Sans"/>
              </a:rPr>
              <a:t>Random pick</a:t>
            </a:r>
          </a:p>
        </p:txBody>
      </p:sp>
      <p:sp>
        <p:nvSpPr>
          <p:cNvPr id="57" name="TextBox 57"/>
          <p:cNvSpPr txBox="1"/>
          <p:nvPr/>
        </p:nvSpPr>
        <p:spPr>
          <a:xfrm>
            <a:off x="8183476" y="3166098"/>
            <a:ext cx="1618178" cy="422275"/>
          </a:xfrm>
          <a:prstGeom prst="rect">
            <a:avLst/>
          </a:prstGeom>
        </p:spPr>
        <p:txBody>
          <a:bodyPr lIns="0" tIns="0" rIns="0" bIns="0" rtlCol="0" anchor="t">
            <a:spAutoFit/>
          </a:bodyPr>
          <a:lstStyle/>
          <a:p>
            <a:pPr algn="ctr">
              <a:lnSpc>
                <a:spcPts val="3499"/>
              </a:lnSpc>
            </a:pPr>
            <a:r>
              <a:rPr lang="en-US" sz="2499">
                <a:solidFill>
                  <a:srgbClr val="361474"/>
                </a:solidFill>
                <a:latin typeface="Canva Sans"/>
                <a:ea typeface="Canva Sans"/>
                <a:cs typeface="Canva Sans"/>
                <a:sym typeface="Canva Sans"/>
              </a:rPr>
              <a:t>Mood Play</a:t>
            </a:r>
          </a:p>
        </p:txBody>
      </p:sp>
      <p:sp>
        <p:nvSpPr>
          <p:cNvPr id="58" name="TextBox 58"/>
          <p:cNvSpPr txBox="1"/>
          <p:nvPr/>
        </p:nvSpPr>
        <p:spPr>
          <a:xfrm>
            <a:off x="6619549" y="4511724"/>
            <a:ext cx="1698188" cy="422275"/>
          </a:xfrm>
          <a:prstGeom prst="rect">
            <a:avLst/>
          </a:prstGeom>
        </p:spPr>
        <p:txBody>
          <a:bodyPr lIns="0" tIns="0" rIns="0" bIns="0" rtlCol="0" anchor="t">
            <a:spAutoFit/>
          </a:bodyPr>
          <a:lstStyle/>
          <a:p>
            <a:pPr algn="ctr">
              <a:lnSpc>
                <a:spcPts val="3499"/>
              </a:lnSpc>
            </a:pPr>
            <a:r>
              <a:rPr lang="en-US" sz="2499">
                <a:solidFill>
                  <a:srgbClr val="361474"/>
                </a:solidFill>
                <a:latin typeface="Canva Sans"/>
                <a:ea typeface="Canva Sans"/>
                <a:cs typeface="Canva Sans"/>
                <a:sym typeface="Canva Sans"/>
              </a:rPr>
              <a:t>Share Icon </a:t>
            </a:r>
          </a:p>
        </p:txBody>
      </p:sp>
      <p:sp>
        <p:nvSpPr>
          <p:cNvPr id="59" name="TextBox 59"/>
          <p:cNvSpPr txBox="1"/>
          <p:nvPr/>
        </p:nvSpPr>
        <p:spPr>
          <a:xfrm>
            <a:off x="1880364" y="4473624"/>
            <a:ext cx="1199198" cy="422275"/>
          </a:xfrm>
          <a:prstGeom prst="rect">
            <a:avLst/>
          </a:prstGeom>
        </p:spPr>
        <p:txBody>
          <a:bodyPr lIns="0" tIns="0" rIns="0" bIns="0" rtlCol="0" anchor="t">
            <a:spAutoFit/>
          </a:bodyPr>
          <a:lstStyle/>
          <a:p>
            <a:pPr algn="ctr">
              <a:lnSpc>
                <a:spcPts val="3499"/>
              </a:lnSpc>
            </a:pPr>
            <a:r>
              <a:rPr lang="en-US" sz="2499">
                <a:solidFill>
                  <a:srgbClr val="361474"/>
                </a:solidFill>
                <a:latin typeface="Canva Sans"/>
                <a:ea typeface="Canva Sans"/>
                <a:cs typeface="Canva Sans"/>
                <a:sym typeface="Canva Sans"/>
              </a:rPr>
              <a:t>Wishlist</a:t>
            </a:r>
          </a:p>
        </p:txBody>
      </p:sp>
      <p:sp>
        <p:nvSpPr>
          <p:cNvPr id="60" name="TextBox 60"/>
          <p:cNvSpPr txBox="1"/>
          <p:nvPr/>
        </p:nvSpPr>
        <p:spPr>
          <a:xfrm>
            <a:off x="13660105" y="4713740"/>
            <a:ext cx="2213729" cy="514350"/>
          </a:xfrm>
          <a:prstGeom prst="rect">
            <a:avLst/>
          </a:prstGeom>
        </p:spPr>
        <p:txBody>
          <a:bodyPr lIns="0" tIns="0" rIns="0" bIns="0" rtlCol="0" anchor="t">
            <a:spAutoFit/>
          </a:bodyPr>
          <a:lstStyle/>
          <a:p>
            <a:pPr algn="ctr">
              <a:lnSpc>
                <a:spcPts val="4200"/>
              </a:lnSpc>
            </a:pPr>
            <a:r>
              <a:rPr lang="en-US" sz="3000" b="1">
                <a:solidFill>
                  <a:srgbClr val="361474"/>
                </a:solidFill>
                <a:latin typeface="Canva Sans Bold"/>
                <a:ea typeface="Canva Sans Bold"/>
                <a:cs typeface="Canva Sans Bold"/>
                <a:sym typeface="Canva Sans Bold"/>
              </a:rPr>
              <a:t>AI summary</a:t>
            </a:r>
          </a:p>
        </p:txBody>
      </p:sp>
      <p:sp>
        <p:nvSpPr>
          <p:cNvPr id="61" name="TextBox 61"/>
          <p:cNvSpPr txBox="1"/>
          <p:nvPr/>
        </p:nvSpPr>
        <p:spPr>
          <a:xfrm>
            <a:off x="13952284" y="8340090"/>
            <a:ext cx="3843099" cy="422275"/>
          </a:xfrm>
          <a:prstGeom prst="rect">
            <a:avLst/>
          </a:prstGeom>
        </p:spPr>
        <p:txBody>
          <a:bodyPr lIns="0" tIns="0" rIns="0" bIns="0" rtlCol="0" anchor="t">
            <a:spAutoFit/>
          </a:bodyPr>
          <a:lstStyle/>
          <a:p>
            <a:pPr algn="ctr">
              <a:lnSpc>
                <a:spcPts val="3499"/>
              </a:lnSpc>
            </a:pPr>
            <a:r>
              <a:rPr lang="en-US" sz="2499">
                <a:solidFill>
                  <a:srgbClr val="361474"/>
                </a:solidFill>
                <a:latin typeface="Canva Sans"/>
                <a:ea typeface="Canva Sans"/>
                <a:cs typeface="Canva Sans"/>
                <a:sym typeface="Canva Sans"/>
              </a:rPr>
              <a:t>Varity of Sharing Options</a:t>
            </a:r>
          </a:p>
        </p:txBody>
      </p:sp>
      <p:sp>
        <p:nvSpPr>
          <p:cNvPr id="62" name="TextBox 62"/>
          <p:cNvSpPr txBox="1"/>
          <p:nvPr/>
        </p:nvSpPr>
        <p:spPr>
          <a:xfrm>
            <a:off x="14538570" y="3353423"/>
            <a:ext cx="2720730" cy="860425"/>
          </a:xfrm>
          <a:prstGeom prst="rect">
            <a:avLst/>
          </a:prstGeom>
        </p:spPr>
        <p:txBody>
          <a:bodyPr lIns="0" tIns="0" rIns="0" bIns="0" rtlCol="0" anchor="t">
            <a:spAutoFit/>
          </a:bodyPr>
          <a:lstStyle/>
          <a:p>
            <a:pPr algn="ctr">
              <a:lnSpc>
                <a:spcPts val="3499"/>
              </a:lnSpc>
            </a:pPr>
            <a:r>
              <a:rPr lang="en-US" sz="2499">
                <a:solidFill>
                  <a:srgbClr val="361474"/>
                </a:solidFill>
                <a:latin typeface="Canva Sans"/>
                <a:ea typeface="Canva Sans"/>
                <a:cs typeface="Canva Sans"/>
                <a:sym typeface="Canva Sans"/>
              </a:rPr>
              <a:t>User Preferred Settings Options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1208105" y="-6958891"/>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857641" y="-5309354"/>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440834" y="679099"/>
            <a:ext cx="5770596" cy="775403"/>
            <a:chOff x="0" y="0"/>
            <a:chExt cx="1579177" cy="212196"/>
          </a:xfrm>
        </p:grpSpPr>
        <p:sp>
          <p:nvSpPr>
            <p:cNvPr id="9" name="Freeform 9"/>
            <p:cNvSpPr/>
            <p:nvPr/>
          </p:nvSpPr>
          <p:spPr>
            <a:xfrm>
              <a:off x="0" y="0"/>
              <a:ext cx="1579177" cy="212196"/>
            </a:xfrm>
            <a:custGeom>
              <a:avLst/>
              <a:gdLst/>
              <a:ahLst/>
              <a:cxnLst/>
              <a:rect l="l" t="t" r="r" b="b"/>
              <a:pathLst>
                <a:path w="1579177" h="212196">
                  <a:moveTo>
                    <a:pt x="49640" y="0"/>
                  </a:moveTo>
                  <a:lnTo>
                    <a:pt x="1529538" y="0"/>
                  </a:lnTo>
                  <a:cubicBezTo>
                    <a:pt x="1542703" y="0"/>
                    <a:pt x="1555329" y="5230"/>
                    <a:pt x="1564638" y="14539"/>
                  </a:cubicBezTo>
                  <a:cubicBezTo>
                    <a:pt x="1573947" y="23848"/>
                    <a:pt x="1579177" y="36474"/>
                    <a:pt x="1579177" y="49640"/>
                  </a:cubicBezTo>
                  <a:lnTo>
                    <a:pt x="1579177" y="162556"/>
                  </a:lnTo>
                  <a:cubicBezTo>
                    <a:pt x="1579177" y="175722"/>
                    <a:pt x="1573947" y="188348"/>
                    <a:pt x="1564638" y="197657"/>
                  </a:cubicBezTo>
                  <a:cubicBezTo>
                    <a:pt x="1555329" y="206966"/>
                    <a:pt x="1542703" y="212196"/>
                    <a:pt x="1529538" y="212196"/>
                  </a:cubicBezTo>
                  <a:lnTo>
                    <a:pt x="49640" y="212196"/>
                  </a:lnTo>
                  <a:cubicBezTo>
                    <a:pt x="22224" y="212196"/>
                    <a:pt x="0" y="189972"/>
                    <a:pt x="0" y="162556"/>
                  </a:cubicBezTo>
                  <a:lnTo>
                    <a:pt x="0" y="49640"/>
                  </a:lnTo>
                  <a:cubicBezTo>
                    <a:pt x="0" y="36474"/>
                    <a:pt x="5230" y="23848"/>
                    <a:pt x="14539" y="14539"/>
                  </a:cubicBezTo>
                  <a:cubicBezTo>
                    <a:pt x="23848" y="5230"/>
                    <a:pt x="36474" y="0"/>
                    <a:pt x="49640" y="0"/>
                  </a:cubicBezTo>
                  <a:close/>
                </a:path>
              </a:pathLst>
            </a:custGeom>
            <a:solidFill>
              <a:srgbClr val="361474"/>
            </a:solidFill>
          </p:spPr>
        </p:sp>
        <p:sp>
          <p:nvSpPr>
            <p:cNvPr id="10" name="TextBox 10"/>
            <p:cNvSpPr txBox="1"/>
            <p:nvPr/>
          </p:nvSpPr>
          <p:spPr>
            <a:xfrm>
              <a:off x="0" y="-47625"/>
              <a:ext cx="1579177" cy="259821"/>
            </a:xfrm>
            <a:prstGeom prst="rect">
              <a:avLst/>
            </a:prstGeom>
          </p:spPr>
          <p:txBody>
            <a:bodyPr lIns="50800" tIns="50800" rIns="50800" bIns="50800" rtlCol="0" anchor="ctr"/>
            <a:lstStyle/>
            <a:p>
              <a:pPr algn="ctr">
                <a:lnSpc>
                  <a:spcPts val="1960"/>
                </a:lnSpc>
              </a:pPr>
              <a:endParaRPr/>
            </a:p>
          </p:txBody>
        </p:sp>
      </p:grpSp>
      <p:grpSp>
        <p:nvGrpSpPr>
          <p:cNvPr id="11" name="Group 11"/>
          <p:cNvGrpSpPr>
            <a:grpSpLocks noChangeAspect="1"/>
          </p:cNvGrpSpPr>
          <p:nvPr/>
        </p:nvGrpSpPr>
        <p:grpSpPr>
          <a:xfrm>
            <a:off x="1118733" y="2098564"/>
            <a:ext cx="2651460" cy="5246370"/>
            <a:chOff x="0" y="0"/>
            <a:chExt cx="2620010" cy="5184140"/>
          </a:xfrm>
        </p:grpSpPr>
        <p:sp>
          <p:nvSpPr>
            <p:cNvPr id="12" name="Freeform 12"/>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3" name="Freeform 13"/>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b="-13590"/>
              </a:stretch>
            </a:blipFill>
          </p:spPr>
        </p:sp>
        <p:sp>
          <p:nvSpPr>
            <p:cNvPr id="14" name="Freeform 14"/>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15" name="Freeform 15"/>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16" name="Freeform 16"/>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17" name="Freeform 17"/>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18" name="Freeform 18"/>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19" name="Freeform 19"/>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20" name="Freeform 20"/>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21" name="Group 21"/>
          <p:cNvGrpSpPr>
            <a:grpSpLocks noChangeAspect="1"/>
          </p:cNvGrpSpPr>
          <p:nvPr/>
        </p:nvGrpSpPr>
        <p:grpSpPr>
          <a:xfrm>
            <a:off x="5965764" y="3970771"/>
            <a:ext cx="2651460" cy="5246370"/>
            <a:chOff x="0" y="0"/>
            <a:chExt cx="2620010" cy="5184140"/>
          </a:xfrm>
        </p:grpSpPr>
        <p:sp>
          <p:nvSpPr>
            <p:cNvPr id="22" name="Freeform 22"/>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3" name="Freeform 23"/>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t="-158" b="-158"/>
              </a:stretch>
            </a:blipFill>
          </p:spPr>
        </p:sp>
        <p:sp>
          <p:nvSpPr>
            <p:cNvPr id="24" name="Freeform 24"/>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25" name="Freeform 25"/>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26" name="Freeform 26"/>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27" name="Freeform 27"/>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28" name="Freeform 28"/>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29" name="Freeform 29"/>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30" name="Freeform 30"/>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31" name="Group 31"/>
          <p:cNvGrpSpPr>
            <a:grpSpLocks noChangeAspect="1"/>
          </p:cNvGrpSpPr>
          <p:nvPr/>
        </p:nvGrpSpPr>
        <p:grpSpPr>
          <a:xfrm>
            <a:off x="10334427" y="1347586"/>
            <a:ext cx="2651460" cy="5246370"/>
            <a:chOff x="0" y="0"/>
            <a:chExt cx="2620010" cy="5184140"/>
          </a:xfrm>
        </p:grpSpPr>
        <p:sp>
          <p:nvSpPr>
            <p:cNvPr id="32" name="Freeform 32"/>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33" name="Freeform 33"/>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t="-323" b="-69020"/>
              </a:stretch>
            </a:blipFill>
          </p:spPr>
        </p:sp>
        <p:sp>
          <p:nvSpPr>
            <p:cNvPr id="34" name="Freeform 34"/>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35" name="Freeform 35"/>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36" name="Freeform 36"/>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37" name="Freeform 37"/>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38" name="Freeform 38"/>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39" name="Freeform 39"/>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40" name="Freeform 40"/>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41" name="Group 41"/>
          <p:cNvGrpSpPr>
            <a:grpSpLocks noChangeAspect="1"/>
          </p:cNvGrpSpPr>
          <p:nvPr/>
        </p:nvGrpSpPr>
        <p:grpSpPr>
          <a:xfrm>
            <a:off x="14700387" y="3970771"/>
            <a:ext cx="2651460" cy="5246370"/>
            <a:chOff x="0" y="0"/>
            <a:chExt cx="2620010" cy="5184140"/>
          </a:xfrm>
        </p:grpSpPr>
        <p:sp>
          <p:nvSpPr>
            <p:cNvPr id="42" name="Freeform 42"/>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43" name="Freeform 43"/>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b="-82756"/>
              </a:stretch>
            </a:blipFill>
          </p:spPr>
        </p:sp>
        <p:sp>
          <p:nvSpPr>
            <p:cNvPr id="44" name="Freeform 44"/>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45" name="Freeform 45"/>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46" name="Freeform 46"/>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47" name="Freeform 47"/>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48" name="Freeform 48"/>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49" name="Freeform 49"/>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50" name="Freeform 50"/>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id="51" name="TextBox 51"/>
          <p:cNvSpPr txBox="1"/>
          <p:nvPr/>
        </p:nvSpPr>
        <p:spPr>
          <a:xfrm>
            <a:off x="-330626" y="752475"/>
            <a:ext cx="5550179" cy="542925"/>
          </a:xfrm>
          <a:prstGeom prst="rect">
            <a:avLst/>
          </a:prstGeom>
        </p:spPr>
        <p:txBody>
          <a:bodyPr lIns="0" tIns="0" rIns="0" bIns="0" rtlCol="0" anchor="t">
            <a:spAutoFit/>
          </a:bodyPr>
          <a:lstStyle/>
          <a:p>
            <a:pPr algn="ctr">
              <a:lnSpc>
                <a:spcPts val="4200"/>
              </a:lnSpc>
            </a:pPr>
            <a:r>
              <a:rPr lang="en-US" sz="3000" b="1">
                <a:solidFill>
                  <a:srgbClr val="FFFFFF"/>
                </a:solidFill>
                <a:latin typeface="Poppins Bold"/>
                <a:ea typeface="Poppins Bold"/>
                <a:cs typeface="Poppins Bold"/>
                <a:sym typeface="Poppins Bold"/>
              </a:rPr>
              <a:t>HIGH  FIDELITY</a:t>
            </a:r>
          </a:p>
        </p:txBody>
      </p:sp>
      <p:sp>
        <p:nvSpPr>
          <p:cNvPr id="52" name="TextBox 52"/>
          <p:cNvSpPr txBox="1"/>
          <p:nvPr/>
        </p:nvSpPr>
        <p:spPr>
          <a:xfrm>
            <a:off x="3957089" y="5276828"/>
            <a:ext cx="1913424" cy="305144"/>
          </a:xfrm>
          <a:prstGeom prst="rect">
            <a:avLst/>
          </a:prstGeom>
        </p:spPr>
        <p:txBody>
          <a:bodyPr lIns="0" tIns="0" rIns="0" bIns="0" rtlCol="0" anchor="t">
            <a:spAutoFit/>
          </a:bodyPr>
          <a:lstStyle/>
          <a:p>
            <a:pPr algn="ctr">
              <a:lnSpc>
                <a:spcPts val="2583"/>
              </a:lnSpc>
            </a:pPr>
            <a:r>
              <a:rPr lang="en-US" sz="1845">
                <a:solidFill>
                  <a:srgbClr val="361474"/>
                </a:solidFill>
                <a:latin typeface="Canva Sans"/>
                <a:ea typeface="Canva Sans"/>
                <a:cs typeface="Canva Sans"/>
                <a:sym typeface="Canva Sans"/>
              </a:rPr>
              <a:t>Live Score Board</a:t>
            </a:r>
          </a:p>
        </p:txBody>
      </p:sp>
      <p:sp>
        <p:nvSpPr>
          <p:cNvPr id="53" name="AutoShape 53"/>
          <p:cNvSpPr/>
          <p:nvPr/>
        </p:nvSpPr>
        <p:spPr>
          <a:xfrm>
            <a:off x="3408236" y="5443688"/>
            <a:ext cx="548854" cy="0"/>
          </a:xfrm>
          <a:prstGeom prst="line">
            <a:avLst/>
          </a:prstGeom>
          <a:ln w="38100" cap="flat">
            <a:solidFill>
              <a:srgbClr val="5CE1E6"/>
            </a:solidFill>
            <a:prstDash val="solid"/>
            <a:headEnd type="arrow" w="med" len="sm"/>
            <a:tailEnd type="none" w="sm" len="sm"/>
          </a:ln>
        </p:spPr>
      </p:sp>
      <p:sp>
        <p:nvSpPr>
          <p:cNvPr id="54" name="TextBox 54"/>
          <p:cNvSpPr txBox="1"/>
          <p:nvPr/>
        </p:nvSpPr>
        <p:spPr>
          <a:xfrm>
            <a:off x="1407608" y="7634403"/>
            <a:ext cx="2073712" cy="422275"/>
          </a:xfrm>
          <a:prstGeom prst="rect">
            <a:avLst/>
          </a:prstGeom>
        </p:spPr>
        <p:txBody>
          <a:bodyPr lIns="0" tIns="0" rIns="0" bIns="0" rtlCol="0" anchor="t">
            <a:spAutoFit/>
          </a:bodyPr>
          <a:lstStyle/>
          <a:p>
            <a:pPr algn="ctr">
              <a:lnSpc>
                <a:spcPts val="3499"/>
              </a:lnSpc>
            </a:pPr>
            <a:r>
              <a:rPr lang="en-US" sz="2499" b="1">
                <a:solidFill>
                  <a:srgbClr val="361474"/>
                </a:solidFill>
                <a:latin typeface="Canva Sans Bold"/>
                <a:ea typeface="Canva Sans Bold"/>
                <a:cs typeface="Canva Sans Bold"/>
                <a:sym typeface="Canva Sans Bold"/>
              </a:rPr>
              <a:t>Watch Sports</a:t>
            </a:r>
          </a:p>
        </p:txBody>
      </p:sp>
      <p:sp>
        <p:nvSpPr>
          <p:cNvPr id="55" name="TextBox 55"/>
          <p:cNvSpPr txBox="1"/>
          <p:nvPr/>
        </p:nvSpPr>
        <p:spPr>
          <a:xfrm>
            <a:off x="6018418" y="3259013"/>
            <a:ext cx="2546152" cy="422275"/>
          </a:xfrm>
          <a:prstGeom prst="rect">
            <a:avLst/>
          </a:prstGeom>
        </p:spPr>
        <p:txBody>
          <a:bodyPr lIns="0" tIns="0" rIns="0" bIns="0" rtlCol="0" anchor="t">
            <a:spAutoFit/>
          </a:bodyPr>
          <a:lstStyle/>
          <a:p>
            <a:pPr algn="ctr">
              <a:lnSpc>
                <a:spcPts val="3499"/>
              </a:lnSpc>
            </a:pPr>
            <a:r>
              <a:rPr lang="en-US" sz="2499" b="1">
                <a:solidFill>
                  <a:srgbClr val="361474"/>
                </a:solidFill>
                <a:latin typeface="Canva Sans Bold"/>
                <a:ea typeface="Canva Sans Bold"/>
                <a:cs typeface="Canva Sans Bold"/>
                <a:sym typeface="Canva Sans Bold"/>
              </a:rPr>
              <a:t>Playback Screen</a:t>
            </a:r>
          </a:p>
        </p:txBody>
      </p:sp>
      <p:sp>
        <p:nvSpPr>
          <p:cNvPr id="56" name="TextBox 56"/>
          <p:cNvSpPr txBox="1"/>
          <p:nvPr/>
        </p:nvSpPr>
        <p:spPr>
          <a:xfrm>
            <a:off x="10731451" y="6758103"/>
            <a:ext cx="2177279" cy="1298575"/>
          </a:xfrm>
          <a:prstGeom prst="rect">
            <a:avLst/>
          </a:prstGeom>
        </p:spPr>
        <p:txBody>
          <a:bodyPr lIns="0" tIns="0" rIns="0" bIns="0" rtlCol="0" anchor="t">
            <a:spAutoFit/>
          </a:bodyPr>
          <a:lstStyle/>
          <a:p>
            <a:pPr algn="ctr">
              <a:lnSpc>
                <a:spcPts val="3499"/>
              </a:lnSpc>
            </a:pPr>
            <a:r>
              <a:rPr lang="en-US" sz="2499" b="1">
                <a:solidFill>
                  <a:srgbClr val="361474"/>
                </a:solidFill>
                <a:latin typeface="Canva Sans Bold"/>
                <a:ea typeface="Canva Sans Bold"/>
                <a:cs typeface="Canva Sans Bold"/>
                <a:sym typeface="Canva Sans Bold"/>
              </a:rPr>
              <a:t>Search Your Favorite Shows</a:t>
            </a:r>
          </a:p>
        </p:txBody>
      </p:sp>
      <p:sp>
        <p:nvSpPr>
          <p:cNvPr id="57" name="TextBox 57"/>
          <p:cNvSpPr txBox="1"/>
          <p:nvPr/>
        </p:nvSpPr>
        <p:spPr>
          <a:xfrm>
            <a:off x="14757537" y="2852613"/>
            <a:ext cx="2056347" cy="860425"/>
          </a:xfrm>
          <a:prstGeom prst="rect">
            <a:avLst/>
          </a:prstGeom>
        </p:spPr>
        <p:txBody>
          <a:bodyPr lIns="0" tIns="0" rIns="0" bIns="0" rtlCol="0" anchor="t">
            <a:spAutoFit/>
          </a:bodyPr>
          <a:lstStyle/>
          <a:p>
            <a:pPr algn="ctr">
              <a:lnSpc>
                <a:spcPts val="3499"/>
              </a:lnSpc>
            </a:pPr>
            <a:r>
              <a:rPr lang="en-US" sz="2499" b="1">
                <a:solidFill>
                  <a:srgbClr val="361474"/>
                </a:solidFill>
                <a:latin typeface="Canva Sans Bold"/>
                <a:ea typeface="Canva Sans Bold"/>
                <a:cs typeface="Canva Sans Bold"/>
                <a:sym typeface="Canva Sans Bold"/>
              </a:rPr>
              <a:t>Find Your Category</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6051195" y="-6958891"/>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01659" y="-5309354"/>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440834" y="679099"/>
            <a:ext cx="5770596" cy="775403"/>
            <a:chOff x="0" y="0"/>
            <a:chExt cx="1579177" cy="212196"/>
          </a:xfrm>
        </p:grpSpPr>
        <p:sp>
          <p:nvSpPr>
            <p:cNvPr id="9" name="Freeform 9"/>
            <p:cNvSpPr/>
            <p:nvPr/>
          </p:nvSpPr>
          <p:spPr>
            <a:xfrm>
              <a:off x="0" y="0"/>
              <a:ext cx="1579177" cy="212196"/>
            </a:xfrm>
            <a:custGeom>
              <a:avLst/>
              <a:gdLst/>
              <a:ahLst/>
              <a:cxnLst/>
              <a:rect l="l" t="t" r="r" b="b"/>
              <a:pathLst>
                <a:path w="1579177" h="212196">
                  <a:moveTo>
                    <a:pt x="49640" y="0"/>
                  </a:moveTo>
                  <a:lnTo>
                    <a:pt x="1529538" y="0"/>
                  </a:lnTo>
                  <a:cubicBezTo>
                    <a:pt x="1542703" y="0"/>
                    <a:pt x="1555329" y="5230"/>
                    <a:pt x="1564638" y="14539"/>
                  </a:cubicBezTo>
                  <a:cubicBezTo>
                    <a:pt x="1573947" y="23848"/>
                    <a:pt x="1579177" y="36474"/>
                    <a:pt x="1579177" y="49640"/>
                  </a:cubicBezTo>
                  <a:lnTo>
                    <a:pt x="1579177" y="162556"/>
                  </a:lnTo>
                  <a:cubicBezTo>
                    <a:pt x="1579177" y="175722"/>
                    <a:pt x="1573947" y="188348"/>
                    <a:pt x="1564638" y="197657"/>
                  </a:cubicBezTo>
                  <a:cubicBezTo>
                    <a:pt x="1555329" y="206966"/>
                    <a:pt x="1542703" y="212196"/>
                    <a:pt x="1529538" y="212196"/>
                  </a:cubicBezTo>
                  <a:lnTo>
                    <a:pt x="49640" y="212196"/>
                  </a:lnTo>
                  <a:cubicBezTo>
                    <a:pt x="22224" y="212196"/>
                    <a:pt x="0" y="189972"/>
                    <a:pt x="0" y="162556"/>
                  </a:cubicBezTo>
                  <a:lnTo>
                    <a:pt x="0" y="49640"/>
                  </a:lnTo>
                  <a:cubicBezTo>
                    <a:pt x="0" y="36474"/>
                    <a:pt x="5230" y="23848"/>
                    <a:pt x="14539" y="14539"/>
                  </a:cubicBezTo>
                  <a:cubicBezTo>
                    <a:pt x="23848" y="5230"/>
                    <a:pt x="36474" y="0"/>
                    <a:pt x="49640" y="0"/>
                  </a:cubicBezTo>
                  <a:close/>
                </a:path>
              </a:pathLst>
            </a:custGeom>
            <a:solidFill>
              <a:srgbClr val="361474"/>
            </a:solidFill>
          </p:spPr>
        </p:sp>
        <p:sp>
          <p:nvSpPr>
            <p:cNvPr id="10" name="TextBox 10"/>
            <p:cNvSpPr txBox="1"/>
            <p:nvPr/>
          </p:nvSpPr>
          <p:spPr>
            <a:xfrm>
              <a:off x="0" y="-47625"/>
              <a:ext cx="1579177" cy="259821"/>
            </a:xfrm>
            <a:prstGeom prst="rect">
              <a:avLst/>
            </a:prstGeom>
          </p:spPr>
          <p:txBody>
            <a:bodyPr lIns="50800" tIns="50800" rIns="50800" bIns="50800" rtlCol="0" anchor="ctr"/>
            <a:lstStyle/>
            <a:p>
              <a:pPr algn="ctr">
                <a:lnSpc>
                  <a:spcPts val="1960"/>
                </a:lnSpc>
              </a:pPr>
              <a:endParaRPr/>
            </a:p>
          </p:txBody>
        </p:sp>
      </p:grpSp>
      <p:grpSp>
        <p:nvGrpSpPr>
          <p:cNvPr id="11" name="Group 11"/>
          <p:cNvGrpSpPr>
            <a:grpSpLocks noChangeAspect="1"/>
          </p:cNvGrpSpPr>
          <p:nvPr/>
        </p:nvGrpSpPr>
        <p:grpSpPr>
          <a:xfrm>
            <a:off x="7818270" y="4473702"/>
            <a:ext cx="2651460" cy="5246370"/>
            <a:chOff x="0" y="0"/>
            <a:chExt cx="2620010" cy="5184140"/>
          </a:xfrm>
        </p:grpSpPr>
        <p:sp>
          <p:nvSpPr>
            <p:cNvPr id="12" name="Freeform 12"/>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3" name="Freeform 13"/>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b="-46495"/>
              </a:stretch>
            </a:blipFill>
          </p:spPr>
        </p:sp>
        <p:sp>
          <p:nvSpPr>
            <p:cNvPr id="14" name="Freeform 14"/>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15" name="Freeform 15"/>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16" name="Freeform 16"/>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17" name="Freeform 17"/>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18" name="Freeform 18"/>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19" name="Freeform 19"/>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20" name="Freeform 20"/>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21" name="Group 21"/>
          <p:cNvGrpSpPr>
            <a:grpSpLocks noChangeAspect="1"/>
          </p:cNvGrpSpPr>
          <p:nvPr/>
        </p:nvGrpSpPr>
        <p:grpSpPr>
          <a:xfrm>
            <a:off x="12955755" y="2060300"/>
            <a:ext cx="2651460" cy="5246370"/>
            <a:chOff x="0" y="0"/>
            <a:chExt cx="2620010" cy="5184140"/>
          </a:xfrm>
        </p:grpSpPr>
        <p:sp>
          <p:nvSpPr>
            <p:cNvPr id="22" name="Freeform 22"/>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3" name="Freeform 23"/>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b="-51298"/>
              </a:stretch>
            </a:blipFill>
          </p:spPr>
        </p:sp>
        <p:sp>
          <p:nvSpPr>
            <p:cNvPr id="24" name="Freeform 24"/>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25" name="Freeform 25"/>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26" name="Freeform 26"/>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27" name="Freeform 27"/>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28" name="Freeform 28"/>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29" name="Freeform 29"/>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30" name="Freeform 30"/>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id="31" name="TextBox 31"/>
          <p:cNvSpPr txBox="1"/>
          <p:nvPr/>
        </p:nvSpPr>
        <p:spPr>
          <a:xfrm>
            <a:off x="-330626" y="752475"/>
            <a:ext cx="5550179" cy="542925"/>
          </a:xfrm>
          <a:prstGeom prst="rect">
            <a:avLst/>
          </a:prstGeom>
        </p:spPr>
        <p:txBody>
          <a:bodyPr lIns="0" tIns="0" rIns="0" bIns="0" rtlCol="0" anchor="t">
            <a:spAutoFit/>
          </a:bodyPr>
          <a:lstStyle/>
          <a:p>
            <a:pPr algn="ctr">
              <a:lnSpc>
                <a:spcPts val="4200"/>
              </a:lnSpc>
            </a:pPr>
            <a:r>
              <a:rPr lang="en-US" sz="3000" b="1">
                <a:solidFill>
                  <a:srgbClr val="FFFFFF"/>
                </a:solidFill>
                <a:latin typeface="Poppins Bold"/>
                <a:ea typeface="Poppins Bold"/>
                <a:cs typeface="Poppins Bold"/>
                <a:sym typeface="Poppins Bold"/>
              </a:rPr>
              <a:t>HIGH  FIDELITY</a:t>
            </a:r>
          </a:p>
        </p:txBody>
      </p:sp>
      <p:grpSp>
        <p:nvGrpSpPr>
          <p:cNvPr id="32" name="Group 32"/>
          <p:cNvGrpSpPr>
            <a:grpSpLocks noChangeAspect="1"/>
          </p:cNvGrpSpPr>
          <p:nvPr/>
        </p:nvGrpSpPr>
        <p:grpSpPr>
          <a:xfrm>
            <a:off x="2678301" y="2520315"/>
            <a:ext cx="2651460" cy="5246370"/>
            <a:chOff x="0" y="0"/>
            <a:chExt cx="2620010" cy="5184140"/>
          </a:xfrm>
        </p:grpSpPr>
        <p:sp>
          <p:nvSpPr>
            <p:cNvPr id="33" name="Freeform 3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34" name="Freeform 3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b="-82756"/>
              </a:stretch>
            </a:blipFill>
          </p:spPr>
        </p:sp>
        <p:sp>
          <p:nvSpPr>
            <p:cNvPr id="35" name="Freeform 3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36" name="Freeform 3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37" name="Freeform 3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38" name="Freeform 3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39" name="Freeform 3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40" name="Freeform 4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41" name="Freeform 4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id="42" name="TextBox 42"/>
          <p:cNvSpPr txBox="1"/>
          <p:nvPr/>
        </p:nvSpPr>
        <p:spPr>
          <a:xfrm>
            <a:off x="3134233" y="7901940"/>
            <a:ext cx="1739598" cy="860425"/>
          </a:xfrm>
          <a:prstGeom prst="rect">
            <a:avLst/>
          </a:prstGeom>
        </p:spPr>
        <p:txBody>
          <a:bodyPr lIns="0" tIns="0" rIns="0" bIns="0" rtlCol="0" anchor="t">
            <a:spAutoFit/>
          </a:bodyPr>
          <a:lstStyle/>
          <a:p>
            <a:pPr algn="ctr">
              <a:lnSpc>
                <a:spcPts val="3499"/>
              </a:lnSpc>
            </a:pPr>
            <a:r>
              <a:rPr lang="en-US" sz="2499" b="1">
                <a:solidFill>
                  <a:srgbClr val="361474"/>
                </a:solidFill>
                <a:latin typeface="Canva Sans Bold"/>
                <a:ea typeface="Canva Sans Bold"/>
                <a:cs typeface="Canva Sans Bold"/>
                <a:sym typeface="Canva Sans Bold"/>
              </a:rPr>
              <a:t>Varity of Show List</a:t>
            </a:r>
          </a:p>
        </p:txBody>
      </p:sp>
      <p:sp>
        <p:nvSpPr>
          <p:cNvPr id="43" name="TextBox 43"/>
          <p:cNvSpPr txBox="1"/>
          <p:nvPr/>
        </p:nvSpPr>
        <p:spPr>
          <a:xfrm>
            <a:off x="8144398" y="3277870"/>
            <a:ext cx="1739598" cy="860425"/>
          </a:xfrm>
          <a:prstGeom prst="rect">
            <a:avLst/>
          </a:prstGeom>
        </p:spPr>
        <p:txBody>
          <a:bodyPr lIns="0" tIns="0" rIns="0" bIns="0" rtlCol="0" anchor="t">
            <a:spAutoFit/>
          </a:bodyPr>
          <a:lstStyle/>
          <a:p>
            <a:pPr algn="ctr">
              <a:lnSpc>
                <a:spcPts val="3499"/>
              </a:lnSpc>
            </a:pPr>
            <a:r>
              <a:rPr lang="en-US" sz="2499" b="1">
                <a:solidFill>
                  <a:srgbClr val="361474"/>
                </a:solidFill>
                <a:latin typeface="Canva Sans Bold"/>
                <a:ea typeface="Canva Sans Bold"/>
                <a:cs typeface="Canva Sans Bold"/>
                <a:sym typeface="Canva Sans Bold"/>
              </a:rPr>
              <a:t>Save to Wishlist</a:t>
            </a:r>
          </a:p>
        </p:txBody>
      </p:sp>
      <p:sp>
        <p:nvSpPr>
          <p:cNvPr id="44" name="TextBox 44"/>
          <p:cNvSpPr txBox="1"/>
          <p:nvPr/>
        </p:nvSpPr>
        <p:spPr>
          <a:xfrm>
            <a:off x="13411687" y="7495540"/>
            <a:ext cx="1739598" cy="860425"/>
          </a:xfrm>
          <a:prstGeom prst="rect">
            <a:avLst/>
          </a:prstGeom>
        </p:spPr>
        <p:txBody>
          <a:bodyPr lIns="0" tIns="0" rIns="0" bIns="0" rtlCol="0" anchor="t">
            <a:spAutoFit/>
          </a:bodyPr>
          <a:lstStyle/>
          <a:p>
            <a:pPr algn="ctr">
              <a:lnSpc>
                <a:spcPts val="3499"/>
              </a:lnSpc>
            </a:pPr>
            <a:r>
              <a:rPr lang="en-US" sz="2499" b="1">
                <a:solidFill>
                  <a:srgbClr val="361474"/>
                </a:solidFill>
                <a:latin typeface="Canva Sans Bold"/>
                <a:ea typeface="Canva Sans Bold"/>
                <a:cs typeface="Canva Sans Bold"/>
                <a:sym typeface="Canva Sans Bold"/>
              </a:rPr>
              <a:t>Manage Downloads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0879492" y="3631565"/>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529029" y="5281102"/>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440834" y="679099"/>
            <a:ext cx="5770596" cy="775403"/>
            <a:chOff x="0" y="0"/>
            <a:chExt cx="1579177" cy="212196"/>
          </a:xfrm>
        </p:grpSpPr>
        <p:sp>
          <p:nvSpPr>
            <p:cNvPr id="9" name="Freeform 9"/>
            <p:cNvSpPr/>
            <p:nvPr/>
          </p:nvSpPr>
          <p:spPr>
            <a:xfrm>
              <a:off x="0" y="0"/>
              <a:ext cx="1579177" cy="212196"/>
            </a:xfrm>
            <a:custGeom>
              <a:avLst/>
              <a:gdLst/>
              <a:ahLst/>
              <a:cxnLst/>
              <a:rect l="l" t="t" r="r" b="b"/>
              <a:pathLst>
                <a:path w="1579177" h="212196">
                  <a:moveTo>
                    <a:pt x="49640" y="0"/>
                  </a:moveTo>
                  <a:lnTo>
                    <a:pt x="1529538" y="0"/>
                  </a:lnTo>
                  <a:cubicBezTo>
                    <a:pt x="1542703" y="0"/>
                    <a:pt x="1555329" y="5230"/>
                    <a:pt x="1564638" y="14539"/>
                  </a:cubicBezTo>
                  <a:cubicBezTo>
                    <a:pt x="1573947" y="23848"/>
                    <a:pt x="1579177" y="36474"/>
                    <a:pt x="1579177" y="49640"/>
                  </a:cubicBezTo>
                  <a:lnTo>
                    <a:pt x="1579177" y="162556"/>
                  </a:lnTo>
                  <a:cubicBezTo>
                    <a:pt x="1579177" y="175722"/>
                    <a:pt x="1573947" y="188348"/>
                    <a:pt x="1564638" y="197657"/>
                  </a:cubicBezTo>
                  <a:cubicBezTo>
                    <a:pt x="1555329" y="206966"/>
                    <a:pt x="1542703" y="212196"/>
                    <a:pt x="1529538" y="212196"/>
                  </a:cubicBezTo>
                  <a:lnTo>
                    <a:pt x="49640" y="212196"/>
                  </a:lnTo>
                  <a:cubicBezTo>
                    <a:pt x="22224" y="212196"/>
                    <a:pt x="0" y="189972"/>
                    <a:pt x="0" y="162556"/>
                  </a:cubicBezTo>
                  <a:lnTo>
                    <a:pt x="0" y="49640"/>
                  </a:lnTo>
                  <a:cubicBezTo>
                    <a:pt x="0" y="36474"/>
                    <a:pt x="5230" y="23848"/>
                    <a:pt x="14539" y="14539"/>
                  </a:cubicBezTo>
                  <a:cubicBezTo>
                    <a:pt x="23848" y="5230"/>
                    <a:pt x="36474" y="0"/>
                    <a:pt x="49640" y="0"/>
                  </a:cubicBezTo>
                  <a:close/>
                </a:path>
              </a:pathLst>
            </a:custGeom>
            <a:solidFill>
              <a:srgbClr val="361474"/>
            </a:solidFill>
          </p:spPr>
        </p:sp>
        <p:sp>
          <p:nvSpPr>
            <p:cNvPr id="10" name="TextBox 10"/>
            <p:cNvSpPr txBox="1"/>
            <p:nvPr/>
          </p:nvSpPr>
          <p:spPr>
            <a:xfrm>
              <a:off x="0" y="-47625"/>
              <a:ext cx="1579177" cy="259821"/>
            </a:xfrm>
            <a:prstGeom prst="rect">
              <a:avLst/>
            </a:prstGeom>
          </p:spPr>
          <p:txBody>
            <a:bodyPr lIns="50800" tIns="50800" rIns="50800" bIns="50800" rtlCol="0" anchor="ctr"/>
            <a:lstStyle/>
            <a:p>
              <a:pPr algn="ctr">
                <a:lnSpc>
                  <a:spcPts val="1960"/>
                </a:lnSpc>
              </a:pPr>
              <a:endParaRPr/>
            </a:p>
          </p:txBody>
        </p:sp>
      </p:grpSp>
      <p:sp>
        <p:nvSpPr>
          <p:cNvPr id="11" name="TextBox 11"/>
          <p:cNvSpPr txBox="1"/>
          <p:nvPr/>
        </p:nvSpPr>
        <p:spPr>
          <a:xfrm>
            <a:off x="-330626" y="752475"/>
            <a:ext cx="5550179" cy="542925"/>
          </a:xfrm>
          <a:prstGeom prst="rect">
            <a:avLst/>
          </a:prstGeom>
        </p:spPr>
        <p:txBody>
          <a:bodyPr lIns="0" tIns="0" rIns="0" bIns="0" rtlCol="0" anchor="t">
            <a:spAutoFit/>
          </a:bodyPr>
          <a:lstStyle/>
          <a:p>
            <a:pPr algn="ctr">
              <a:lnSpc>
                <a:spcPts val="4200"/>
              </a:lnSpc>
            </a:pPr>
            <a:r>
              <a:rPr lang="en-US" sz="3000" b="1">
                <a:solidFill>
                  <a:srgbClr val="FFFFFF"/>
                </a:solidFill>
                <a:latin typeface="Poppins Bold"/>
                <a:ea typeface="Poppins Bold"/>
                <a:cs typeface="Poppins Bold"/>
                <a:sym typeface="Poppins Bold"/>
              </a:rPr>
              <a:t>Subscription</a:t>
            </a:r>
          </a:p>
        </p:txBody>
      </p:sp>
      <p:grpSp>
        <p:nvGrpSpPr>
          <p:cNvPr id="12" name="Group 12"/>
          <p:cNvGrpSpPr>
            <a:grpSpLocks noChangeAspect="1"/>
          </p:cNvGrpSpPr>
          <p:nvPr/>
        </p:nvGrpSpPr>
        <p:grpSpPr>
          <a:xfrm>
            <a:off x="15203691" y="4620229"/>
            <a:ext cx="2651460" cy="5246370"/>
            <a:chOff x="0" y="0"/>
            <a:chExt cx="2620010" cy="5184140"/>
          </a:xfrm>
        </p:grpSpPr>
        <p:sp>
          <p:nvSpPr>
            <p:cNvPr id="13" name="Freeform 1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4" name="Freeform 1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t="-158" b="-158"/>
              </a:stretch>
            </a:blipFill>
          </p:spPr>
        </p:sp>
        <p:sp>
          <p:nvSpPr>
            <p:cNvPr id="15" name="Freeform 1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16" name="Freeform 1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17" name="Freeform 1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18" name="Freeform 1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19" name="Freeform 1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20" name="Freeform 2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21" name="Freeform 2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22" name="Group 22"/>
          <p:cNvGrpSpPr>
            <a:grpSpLocks noChangeAspect="1"/>
          </p:cNvGrpSpPr>
          <p:nvPr/>
        </p:nvGrpSpPr>
        <p:grpSpPr>
          <a:xfrm>
            <a:off x="12276005" y="1834719"/>
            <a:ext cx="2651460" cy="5246370"/>
            <a:chOff x="0" y="0"/>
            <a:chExt cx="2620010" cy="5184140"/>
          </a:xfrm>
        </p:grpSpPr>
        <p:sp>
          <p:nvSpPr>
            <p:cNvPr id="23" name="Freeform 2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4" name="Freeform 2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t="-158" b="-158"/>
              </a:stretch>
            </a:blipFill>
          </p:spPr>
        </p:sp>
        <p:sp>
          <p:nvSpPr>
            <p:cNvPr id="25" name="Freeform 2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26" name="Freeform 2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27" name="Freeform 2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28" name="Freeform 2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29" name="Freeform 2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30" name="Freeform 3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31" name="Freeform 3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32" name="Group 32"/>
          <p:cNvGrpSpPr>
            <a:grpSpLocks noChangeAspect="1"/>
          </p:cNvGrpSpPr>
          <p:nvPr/>
        </p:nvGrpSpPr>
        <p:grpSpPr>
          <a:xfrm>
            <a:off x="9348320" y="4620229"/>
            <a:ext cx="2651460" cy="5246370"/>
            <a:chOff x="0" y="0"/>
            <a:chExt cx="2620010" cy="5184140"/>
          </a:xfrm>
        </p:grpSpPr>
        <p:sp>
          <p:nvSpPr>
            <p:cNvPr id="33" name="Freeform 3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34" name="Freeform 3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t="-158" b="-158"/>
              </a:stretch>
            </a:blipFill>
          </p:spPr>
        </p:sp>
        <p:sp>
          <p:nvSpPr>
            <p:cNvPr id="35" name="Freeform 3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36" name="Freeform 3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37" name="Freeform 3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38" name="Freeform 3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39" name="Freeform 3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40" name="Freeform 4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41" name="Freeform 4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42" name="Group 42"/>
          <p:cNvGrpSpPr>
            <a:grpSpLocks noChangeAspect="1"/>
          </p:cNvGrpSpPr>
          <p:nvPr/>
        </p:nvGrpSpPr>
        <p:grpSpPr>
          <a:xfrm>
            <a:off x="6420635" y="1834719"/>
            <a:ext cx="2651460" cy="5246370"/>
            <a:chOff x="0" y="0"/>
            <a:chExt cx="2620010" cy="5184140"/>
          </a:xfrm>
        </p:grpSpPr>
        <p:sp>
          <p:nvSpPr>
            <p:cNvPr id="43" name="Freeform 4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44" name="Freeform 4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t="-158" b="-158"/>
              </a:stretch>
            </a:blipFill>
          </p:spPr>
        </p:sp>
        <p:sp>
          <p:nvSpPr>
            <p:cNvPr id="45" name="Freeform 4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46" name="Freeform 4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47" name="Freeform 4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48" name="Freeform 4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49" name="Freeform 4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50" name="Freeform 5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51" name="Freeform 5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52" name="Group 52"/>
          <p:cNvGrpSpPr>
            <a:grpSpLocks noChangeAspect="1"/>
          </p:cNvGrpSpPr>
          <p:nvPr/>
        </p:nvGrpSpPr>
        <p:grpSpPr>
          <a:xfrm>
            <a:off x="3492949" y="4620229"/>
            <a:ext cx="2651460" cy="5246370"/>
            <a:chOff x="0" y="0"/>
            <a:chExt cx="2620010" cy="5184140"/>
          </a:xfrm>
        </p:grpSpPr>
        <p:sp>
          <p:nvSpPr>
            <p:cNvPr id="53" name="Freeform 5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54" name="Freeform 5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t="-158" b="-158"/>
              </a:stretch>
            </a:blipFill>
          </p:spPr>
        </p:sp>
        <p:sp>
          <p:nvSpPr>
            <p:cNvPr id="55" name="Freeform 5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56" name="Freeform 5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57" name="Freeform 5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58" name="Freeform 5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59" name="Freeform 5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60" name="Freeform 6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61" name="Freeform 6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62" name="Group 62"/>
          <p:cNvGrpSpPr>
            <a:grpSpLocks noChangeAspect="1"/>
          </p:cNvGrpSpPr>
          <p:nvPr/>
        </p:nvGrpSpPr>
        <p:grpSpPr>
          <a:xfrm>
            <a:off x="569930" y="1834719"/>
            <a:ext cx="2651460" cy="5246370"/>
            <a:chOff x="0" y="0"/>
            <a:chExt cx="2620010" cy="5184140"/>
          </a:xfrm>
        </p:grpSpPr>
        <p:sp>
          <p:nvSpPr>
            <p:cNvPr id="63" name="Freeform 6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64" name="Freeform 6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t="-158" b="-158"/>
              </a:stretch>
            </a:blipFill>
          </p:spPr>
        </p:sp>
        <p:sp>
          <p:nvSpPr>
            <p:cNvPr id="65" name="Freeform 6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66" name="Freeform 6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67" name="Freeform 6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68" name="Freeform 6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69" name="Freeform 6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70" name="Freeform 7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71" name="Freeform 7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id="72" name="TextBox 72"/>
          <p:cNvSpPr txBox="1"/>
          <p:nvPr/>
        </p:nvSpPr>
        <p:spPr>
          <a:xfrm>
            <a:off x="649257" y="7195789"/>
            <a:ext cx="2119041" cy="2174875"/>
          </a:xfrm>
          <a:prstGeom prst="rect">
            <a:avLst/>
          </a:prstGeom>
        </p:spPr>
        <p:txBody>
          <a:bodyPr lIns="0" tIns="0" rIns="0" bIns="0" rtlCol="0" anchor="t">
            <a:spAutoFit/>
          </a:bodyPr>
          <a:lstStyle/>
          <a:p>
            <a:pPr algn="ctr">
              <a:lnSpc>
                <a:spcPts val="3499"/>
              </a:lnSpc>
            </a:pPr>
            <a:r>
              <a:rPr lang="en-US" sz="2499" b="1">
                <a:solidFill>
                  <a:srgbClr val="361474"/>
                </a:solidFill>
                <a:latin typeface="Canva Sans Bold"/>
                <a:ea typeface="Canva Sans Bold"/>
                <a:cs typeface="Canva Sans Bold"/>
                <a:sym typeface="Canva Sans Bold"/>
              </a:rPr>
              <a:t>Get access to More  Features</a:t>
            </a:r>
          </a:p>
          <a:p>
            <a:pPr algn="ctr">
              <a:lnSpc>
                <a:spcPts val="3499"/>
              </a:lnSpc>
            </a:pPr>
            <a:r>
              <a:rPr lang="en-US" sz="2499" b="1">
                <a:solidFill>
                  <a:srgbClr val="361474"/>
                </a:solidFill>
                <a:latin typeface="Canva Sans Bold"/>
                <a:ea typeface="Canva Sans Bold"/>
                <a:cs typeface="Canva Sans Bold"/>
                <a:sym typeface="Canva Sans Bold"/>
              </a:rPr>
              <a:t>With Subscription</a:t>
            </a:r>
          </a:p>
        </p:txBody>
      </p:sp>
      <p:sp>
        <p:nvSpPr>
          <p:cNvPr id="73" name="TextBox 73"/>
          <p:cNvSpPr txBox="1"/>
          <p:nvPr/>
        </p:nvSpPr>
        <p:spPr>
          <a:xfrm>
            <a:off x="3759159" y="2958465"/>
            <a:ext cx="2119041" cy="1298575"/>
          </a:xfrm>
          <a:prstGeom prst="rect">
            <a:avLst/>
          </a:prstGeom>
        </p:spPr>
        <p:txBody>
          <a:bodyPr lIns="0" tIns="0" rIns="0" bIns="0" rtlCol="0" anchor="t">
            <a:spAutoFit/>
          </a:bodyPr>
          <a:lstStyle/>
          <a:p>
            <a:pPr algn="ctr">
              <a:lnSpc>
                <a:spcPts val="3499"/>
              </a:lnSpc>
            </a:pPr>
            <a:r>
              <a:rPr lang="en-US" sz="2499" b="1">
                <a:solidFill>
                  <a:srgbClr val="361474"/>
                </a:solidFill>
                <a:latin typeface="Canva Sans Bold"/>
                <a:ea typeface="Canva Sans Bold"/>
                <a:cs typeface="Canva Sans Bold"/>
                <a:sym typeface="Canva Sans Bold"/>
              </a:rPr>
              <a:t>Different Payment Methods</a:t>
            </a:r>
          </a:p>
        </p:txBody>
      </p:sp>
      <p:sp>
        <p:nvSpPr>
          <p:cNvPr id="74" name="TextBox 74"/>
          <p:cNvSpPr txBox="1"/>
          <p:nvPr/>
        </p:nvSpPr>
        <p:spPr>
          <a:xfrm>
            <a:off x="6686845" y="7195789"/>
            <a:ext cx="2119041" cy="1736725"/>
          </a:xfrm>
          <a:prstGeom prst="rect">
            <a:avLst/>
          </a:prstGeom>
        </p:spPr>
        <p:txBody>
          <a:bodyPr lIns="0" tIns="0" rIns="0" bIns="0" rtlCol="0" anchor="t">
            <a:spAutoFit/>
          </a:bodyPr>
          <a:lstStyle/>
          <a:p>
            <a:pPr algn="ctr">
              <a:lnSpc>
                <a:spcPts val="3499"/>
              </a:lnSpc>
            </a:pPr>
            <a:r>
              <a:rPr lang="en-US" sz="2499" b="1">
                <a:solidFill>
                  <a:srgbClr val="361474"/>
                </a:solidFill>
                <a:latin typeface="Canva Sans Bold"/>
                <a:ea typeface="Canva Sans Bold"/>
                <a:cs typeface="Canva Sans Bold"/>
                <a:sym typeface="Canva Sans Bold"/>
              </a:rPr>
              <a:t>Pay with Card  &amp; save cards for future access</a:t>
            </a:r>
          </a:p>
        </p:txBody>
      </p:sp>
      <p:sp>
        <p:nvSpPr>
          <p:cNvPr id="75" name="TextBox 75"/>
          <p:cNvSpPr txBox="1"/>
          <p:nvPr/>
        </p:nvSpPr>
        <p:spPr>
          <a:xfrm>
            <a:off x="9615020" y="2520315"/>
            <a:ext cx="2119041" cy="1736725"/>
          </a:xfrm>
          <a:prstGeom prst="rect">
            <a:avLst/>
          </a:prstGeom>
        </p:spPr>
        <p:txBody>
          <a:bodyPr lIns="0" tIns="0" rIns="0" bIns="0" rtlCol="0" anchor="t">
            <a:spAutoFit/>
          </a:bodyPr>
          <a:lstStyle/>
          <a:p>
            <a:pPr algn="ctr">
              <a:lnSpc>
                <a:spcPts val="3499"/>
              </a:lnSpc>
            </a:pPr>
            <a:r>
              <a:rPr lang="en-US" sz="2499" b="1">
                <a:solidFill>
                  <a:srgbClr val="361474"/>
                </a:solidFill>
                <a:latin typeface="Canva Sans Bold"/>
                <a:ea typeface="Canva Sans Bold"/>
                <a:cs typeface="Canva Sans Bold"/>
                <a:sym typeface="Canva Sans Bold"/>
              </a:rPr>
              <a:t>Pay with Card  &amp; save cards for future access</a:t>
            </a:r>
          </a:p>
        </p:txBody>
      </p:sp>
      <p:sp>
        <p:nvSpPr>
          <p:cNvPr id="76" name="TextBox 76"/>
          <p:cNvSpPr txBox="1"/>
          <p:nvPr/>
        </p:nvSpPr>
        <p:spPr>
          <a:xfrm>
            <a:off x="12529029" y="7195789"/>
            <a:ext cx="2119041" cy="860425"/>
          </a:xfrm>
          <a:prstGeom prst="rect">
            <a:avLst/>
          </a:prstGeom>
        </p:spPr>
        <p:txBody>
          <a:bodyPr lIns="0" tIns="0" rIns="0" bIns="0" rtlCol="0" anchor="t">
            <a:spAutoFit/>
          </a:bodyPr>
          <a:lstStyle/>
          <a:p>
            <a:pPr algn="ctr">
              <a:lnSpc>
                <a:spcPts val="3499"/>
              </a:lnSpc>
            </a:pPr>
            <a:r>
              <a:rPr lang="en-US" sz="2499" b="1">
                <a:solidFill>
                  <a:srgbClr val="361474"/>
                </a:solidFill>
                <a:latin typeface="Canva Sans Bold"/>
                <a:ea typeface="Canva Sans Bold"/>
                <a:cs typeface="Canva Sans Bold"/>
                <a:sym typeface="Canva Sans Bold"/>
              </a:rPr>
              <a:t>Pay With Wallet</a:t>
            </a:r>
          </a:p>
        </p:txBody>
      </p:sp>
      <p:sp>
        <p:nvSpPr>
          <p:cNvPr id="77" name="TextBox 77"/>
          <p:cNvSpPr txBox="1"/>
          <p:nvPr/>
        </p:nvSpPr>
        <p:spPr>
          <a:xfrm>
            <a:off x="15460866" y="3396615"/>
            <a:ext cx="2119041" cy="860425"/>
          </a:xfrm>
          <a:prstGeom prst="rect">
            <a:avLst/>
          </a:prstGeom>
        </p:spPr>
        <p:txBody>
          <a:bodyPr lIns="0" tIns="0" rIns="0" bIns="0" rtlCol="0" anchor="t">
            <a:spAutoFit/>
          </a:bodyPr>
          <a:lstStyle/>
          <a:p>
            <a:pPr algn="ctr">
              <a:lnSpc>
                <a:spcPts val="3499"/>
              </a:lnSpc>
            </a:pPr>
            <a:r>
              <a:rPr lang="en-US" sz="2499" b="1">
                <a:solidFill>
                  <a:srgbClr val="361474"/>
                </a:solidFill>
                <a:latin typeface="Canva Sans Bold"/>
                <a:ea typeface="Canva Sans Bold"/>
                <a:cs typeface="Canva Sans Bold"/>
                <a:sym typeface="Canva Sans Bold"/>
              </a:rPr>
              <a:t>Payment Confirmation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1088072" y="-6562216"/>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737609" y="-4912680"/>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440834" y="679099"/>
            <a:ext cx="5770596" cy="775403"/>
            <a:chOff x="0" y="0"/>
            <a:chExt cx="1579177" cy="212196"/>
          </a:xfrm>
        </p:grpSpPr>
        <p:sp>
          <p:nvSpPr>
            <p:cNvPr id="9" name="Freeform 9"/>
            <p:cNvSpPr/>
            <p:nvPr/>
          </p:nvSpPr>
          <p:spPr>
            <a:xfrm>
              <a:off x="0" y="0"/>
              <a:ext cx="1579177" cy="212196"/>
            </a:xfrm>
            <a:custGeom>
              <a:avLst/>
              <a:gdLst/>
              <a:ahLst/>
              <a:cxnLst/>
              <a:rect l="l" t="t" r="r" b="b"/>
              <a:pathLst>
                <a:path w="1579177" h="212196">
                  <a:moveTo>
                    <a:pt x="49640" y="0"/>
                  </a:moveTo>
                  <a:lnTo>
                    <a:pt x="1529538" y="0"/>
                  </a:lnTo>
                  <a:cubicBezTo>
                    <a:pt x="1542703" y="0"/>
                    <a:pt x="1555329" y="5230"/>
                    <a:pt x="1564638" y="14539"/>
                  </a:cubicBezTo>
                  <a:cubicBezTo>
                    <a:pt x="1573947" y="23848"/>
                    <a:pt x="1579177" y="36474"/>
                    <a:pt x="1579177" y="49640"/>
                  </a:cubicBezTo>
                  <a:lnTo>
                    <a:pt x="1579177" y="162556"/>
                  </a:lnTo>
                  <a:cubicBezTo>
                    <a:pt x="1579177" y="175722"/>
                    <a:pt x="1573947" y="188348"/>
                    <a:pt x="1564638" y="197657"/>
                  </a:cubicBezTo>
                  <a:cubicBezTo>
                    <a:pt x="1555329" y="206966"/>
                    <a:pt x="1542703" y="212196"/>
                    <a:pt x="1529538" y="212196"/>
                  </a:cubicBezTo>
                  <a:lnTo>
                    <a:pt x="49640" y="212196"/>
                  </a:lnTo>
                  <a:cubicBezTo>
                    <a:pt x="22224" y="212196"/>
                    <a:pt x="0" y="189972"/>
                    <a:pt x="0" y="162556"/>
                  </a:cubicBezTo>
                  <a:lnTo>
                    <a:pt x="0" y="49640"/>
                  </a:lnTo>
                  <a:cubicBezTo>
                    <a:pt x="0" y="36474"/>
                    <a:pt x="5230" y="23848"/>
                    <a:pt x="14539" y="14539"/>
                  </a:cubicBezTo>
                  <a:cubicBezTo>
                    <a:pt x="23848" y="5230"/>
                    <a:pt x="36474" y="0"/>
                    <a:pt x="49640" y="0"/>
                  </a:cubicBezTo>
                  <a:close/>
                </a:path>
              </a:pathLst>
            </a:custGeom>
            <a:solidFill>
              <a:srgbClr val="361474"/>
            </a:solidFill>
          </p:spPr>
        </p:sp>
        <p:sp>
          <p:nvSpPr>
            <p:cNvPr id="10" name="TextBox 10"/>
            <p:cNvSpPr txBox="1"/>
            <p:nvPr/>
          </p:nvSpPr>
          <p:spPr>
            <a:xfrm>
              <a:off x="0" y="-47625"/>
              <a:ext cx="1579177" cy="259821"/>
            </a:xfrm>
            <a:prstGeom prst="rect">
              <a:avLst/>
            </a:prstGeom>
          </p:spPr>
          <p:txBody>
            <a:bodyPr lIns="50800" tIns="50800" rIns="50800" bIns="50800" rtlCol="0" anchor="ctr"/>
            <a:lstStyle/>
            <a:p>
              <a:pPr algn="ctr">
                <a:lnSpc>
                  <a:spcPts val="1960"/>
                </a:lnSpc>
              </a:pPr>
              <a:endParaRPr/>
            </a:p>
          </p:txBody>
        </p:sp>
      </p:grpSp>
      <p:grpSp>
        <p:nvGrpSpPr>
          <p:cNvPr id="11" name="Group 11"/>
          <p:cNvGrpSpPr>
            <a:grpSpLocks noChangeAspect="1"/>
          </p:cNvGrpSpPr>
          <p:nvPr/>
        </p:nvGrpSpPr>
        <p:grpSpPr>
          <a:xfrm>
            <a:off x="14734406" y="1518764"/>
            <a:ext cx="2651460" cy="5246370"/>
            <a:chOff x="0" y="0"/>
            <a:chExt cx="2620010" cy="5184140"/>
          </a:xfrm>
        </p:grpSpPr>
        <p:sp>
          <p:nvSpPr>
            <p:cNvPr id="12" name="Freeform 12"/>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3" name="Freeform 13"/>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b="-44772"/>
              </a:stretch>
            </a:blipFill>
          </p:spPr>
        </p:sp>
        <p:sp>
          <p:nvSpPr>
            <p:cNvPr id="14" name="Freeform 14"/>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15" name="Freeform 15"/>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16" name="Freeform 16"/>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17" name="Freeform 17"/>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18" name="Freeform 18"/>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19" name="Freeform 19"/>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20" name="Freeform 20"/>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id="21" name="Freeform 21"/>
          <p:cNvSpPr/>
          <p:nvPr/>
        </p:nvSpPr>
        <p:spPr>
          <a:xfrm>
            <a:off x="927112" y="8547284"/>
            <a:ext cx="3034704" cy="1422033"/>
          </a:xfrm>
          <a:custGeom>
            <a:avLst/>
            <a:gdLst/>
            <a:ahLst/>
            <a:cxnLst/>
            <a:rect l="l" t="t" r="r" b="b"/>
            <a:pathLst>
              <a:path w="3034704" h="1422033">
                <a:moveTo>
                  <a:pt x="0" y="0"/>
                </a:moveTo>
                <a:lnTo>
                  <a:pt x="3034704" y="0"/>
                </a:lnTo>
                <a:lnTo>
                  <a:pt x="3034704" y="1422032"/>
                </a:lnTo>
                <a:lnTo>
                  <a:pt x="0" y="1422032"/>
                </a:lnTo>
                <a:lnTo>
                  <a:pt x="0" y="0"/>
                </a:lnTo>
                <a:close/>
              </a:path>
            </a:pathLst>
          </a:custGeom>
          <a:blipFill>
            <a:blip r:embed="rId3"/>
            <a:stretch>
              <a:fillRect t="-11596" b="-11596"/>
            </a:stretch>
          </a:blipFill>
        </p:spPr>
      </p:sp>
      <p:grpSp>
        <p:nvGrpSpPr>
          <p:cNvPr id="22" name="Group 22"/>
          <p:cNvGrpSpPr>
            <a:grpSpLocks noChangeAspect="1"/>
          </p:cNvGrpSpPr>
          <p:nvPr/>
        </p:nvGrpSpPr>
        <p:grpSpPr>
          <a:xfrm>
            <a:off x="1118733" y="2049963"/>
            <a:ext cx="2651460" cy="5246370"/>
            <a:chOff x="0" y="0"/>
            <a:chExt cx="2620010" cy="5184140"/>
          </a:xfrm>
        </p:grpSpPr>
        <p:sp>
          <p:nvSpPr>
            <p:cNvPr id="23" name="Freeform 2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4" name="Freeform 2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b="-59813"/>
              </a:stretch>
            </a:blipFill>
          </p:spPr>
        </p:sp>
        <p:sp>
          <p:nvSpPr>
            <p:cNvPr id="25" name="Freeform 2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26" name="Freeform 2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27" name="Freeform 2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28" name="Freeform 2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29" name="Freeform 2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30" name="Freeform 3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31" name="Freeform 3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id="32" name="TextBox 32"/>
          <p:cNvSpPr txBox="1"/>
          <p:nvPr/>
        </p:nvSpPr>
        <p:spPr>
          <a:xfrm>
            <a:off x="-330626" y="752475"/>
            <a:ext cx="5550179" cy="542925"/>
          </a:xfrm>
          <a:prstGeom prst="rect">
            <a:avLst/>
          </a:prstGeom>
        </p:spPr>
        <p:txBody>
          <a:bodyPr lIns="0" tIns="0" rIns="0" bIns="0" rtlCol="0" anchor="t">
            <a:spAutoFit/>
          </a:bodyPr>
          <a:lstStyle/>
          <a:p>
            <a:pPr algn="ctr">
              <a:lnSpc>
                <a:spcPts val="4200"/>
              </a:lnSpc>
            </a:pPr>
            <a:r>
              <a:rPr lang="en-US" sz="3000" b="1">
                <a:solidFill>
                  <a:srgbClr val="FFFFFF"/>
                </a:solidFill>
                <a:latin typeface="Poppins Bold"/>
                <a:ea typeface="Poppins Bold"/>
                <a:cs typeface="Poppins Bold"/>
                <a:sym typeface="Poppins Bold"/>
              </a:rPr>
              <a:t>HIGH  FIDELITY</a:t>
            </a:r>
          </a:p>
        </p:txBody>
      </p:sp>
      <p:grpSp>
        <p:nvGrpSpPr>
          <p:cNvPr id="33" name="Group 33"/>
          <p:cNvGrpSpPr>
            <a:grpSpLocks noChangeAspect="1"/>
          </p:cNvGrpSpPr>
          <p:nvPr/>
        </p:nvGrpSpPr>
        <p:grpSpPr>
          <a:xfrm>
            <a:off x="4522635" y="4011930"/>
            <a:ext cx="2651460" cy="5246370"/>
            <a:chOff x="0" y="0"/>
            <a:chExt cx="2620010" cy="5184140"/>
          </a:xfrm>
        </p:grpSpPr>
        <p:sp>
          <p:nvSpPr>
            <p:cNvPr id="34" name="Freeform 34"/>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35" name="Freeform 35"/>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t="-158" b="-158"/>
              </a:stretch>
            </a:blipFill>
          </p:spPr>
        </p:sp>
        <p:sp>
          <p:nvSpPr>
            <p:cNvPr id="36" name="Freeform 36"/>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37" name="Freeform 37"/>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38" name="Freeform 38"/>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39" name="Freeform 39"/>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40" name="Freeform 40"/>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41" name="Freeform 41"/>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42" name="Freeform 42"/>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43" name="Group 43"/>
          <p:cNvGrpSpPr>
            <a:grpSpLocks noChangeAspect="1"/>
          </p:cNvGrpSpPr>
          <p:nvPr/>
        </p:nvGrpSpPr>
        <p:grpSpPr>
          <a:xfrm>
            <a:off x="7926536" y="1518764"/>
            <a:ext cx="2651460" cy="5246370"/>
            <a:chOff x="0" y="0"/>
            <a:chExt cx="2620010" cy="5184140"/>
          </a:xfrm>
        </p:grpSpPr>
        <p:sp>
          <p:nvSpPr>
            <p:cNvPr id="44" name="Freeform 44"/>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45" name="Freeform 45"/>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t="-158" b="-158"/>
              </a:stretch>
            </a:blipFill>
          </p:spPr>
        </p:sp>
        <p:sp>
          <p:nvSpPr>
            <p:cNvPr id="46" name="Freeform 46"/>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47" name="Freeform 47"/>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48" name="Freeform 48"/>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49" name="Freeform 49"/>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50" name="Freeform 50"/>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51" name="Freeform 51"/>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52" name="Freeform 52"/>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53" name="Group 53"/>
          <p:cNvGrpSpPr>
            <a:grpSpLocks noChangeAspect="1"/>
          </p:cNvGrpSpPr>
          <p:nvPr/>
        </p:nvGrpSpPr>
        <p:grpSpPr>
          <a:xfrm>
            <a:off x="11330471" y="4141949"/>
            <a:ext cx="2651460" cy="5246370"/>
            <a:chOff x="0" y="0"/>
            <a:chExt cx="2620010" cy="5184140"/>
          </a:xfrm>
        </p:grpSpPr>
        <p:sp>
          <p:nvSpPr>
            <p:cNvPr id="54" name="Freeform 54"/>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55" name="Freeform 55"/>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383" r="-383"/>
              </a:stretch>
            </a:blipFill>
          </p:spPr>
        </p:sp>
        <p:sp>
          <p:nvSpPr>
            <p:cNvPr id="56" name="Freeform 56"/>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57" name="Freeform 57"/>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58" name="Freeform 58"/>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59" name="Freeform 59"/>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60" name="Freeform 60"/>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61" name="Freeform 61"/>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62" name="Freeform 62"/>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id="63" name="TextBox 63"/>
          <p:cNvSpPr txBox="1"/>
          <p:nvPr/>
        </p:nvSpPr>
        <p:spPr>
          <a:xfrm>
            <a:off x="1251687" y="7565538"/>
            <a:ext cx="2119041" cy="422275"/>
          </a:xfrm>
          <a:prstGeom prst="rect">
            <a:avLst/>
          </a:prstGeom>
        </p:spPr>
        <p:txBody>
          <a:bodyPr lIns="0" tIns="0" rIns="0" bIns="0" rtlCol="0" anchor="t">
            <a:spAutoFit/>
          </a:bodyPr>
          <a:lstStyle/>
          <a:p>
            <a:pPr algn="ctr">
              <a:lnSpc>
                <a:spcPts val="3499"/>
              </a:lnSpc>
            </a:pPr>
            <a:r>
              <a:rPr lang="en-US" sz="2499" b="1">
                <a:solidFill>
                  <a:srgbClr val="361474"/>
                </a:solidFill>
                <a:latin typeface="Canva Sans Bold"/>
                <a:ea typeface="Canva Sans Bold"/>
                <a:cs typeface="Canva Sans Bold"/>
                <a:sym typeface="Canva Sans Bold"/>
              </a:rPr>
              <a:t>Settings</a:t>
            </a:r>
          </a:p>
        </p:txBody>
      </p:sp>
      <p:sp>
        <p:nvSpPr>
          <p:cNvPr id="64" name="TextBox 64"/>
          <p:cNvSpPr txBox="1"/>
          <p:nvPr/>
        </p:nvSpPr>
        <p:spPr>
          <a:xfrm>
            <a:off x="4788844" y="2475769"/>
            <a:ext cx="2119041" cy="1298575"/>
          </a:xfrm>
          <a:prstGeom prst="rect">
            <a:avLst/>
          </a:prstGeom>
        </p:spPr>
        <p:txBody>
          <a:bodyPr lIns="0" tIns="0" rIns="0" bIns="0" rtlCol="0" anchor="t">
            <a:spAutoFit/>
          </a:bodyPr>
          <a:lstStyle/>
          <a:p>
            <a:pPr algn="ctr">
              <a:lnSpc>
                <a:spcPts val="3499"/>
              </a:lnSpc>
            </a:pPr>
            <a:r>
              <a:rPr lang="en-US" sz="2499" b="1">
                <a:solidFill>
                  <a:srgbClr val="361474"/>
                </a:solidFill>
                <a:latin typeface="Canva Sans Bold"/>
                <a:ea typeface="Canva Sans Bold"/>
                <a:cs typeface="Canva Sans Bold"/>
                <a:sym typeface="Canva Sans Bold"/>
              </a:rPr>
              <a:t>Chat With us For any Queries</a:t>
            </a:r>
          </a:p>
        </p:txBody>
      </p:sp>
      <p:sp>
        <p:nvSpPr>
          <p:cNvPr id="65" name="TextBox 65"/>
          <p:cNvSpPr txBox="1"/>
          <p:nvPr/>
        </p:nvSpPr>
        <p:spPr>
          <a:xfrm>
            <a:off x="8192746" y="6940063"/>
            <a:ext cx="2119041" cy="1736725"/>
          </a:xfrm>
          <a:prstGeom prst="rect">
            <a:avLst/>
          </a:prstGeom>
        </p:spPr>
        <p:txBody>
          <a:bodyPr lIns="0" tIns="0" rIns="0" bIns="0" rtlCol="0" anchor="t">
            <a:spAutoFit/>
          </a:bodyPr>
          <a:lstStyle/>
          <a:p>
            <a:pPr algn="ctr">
              <a:lnSpc>
                <a:spcPts val="3499"/>
              </a:lnSpc>
            </a:pPr>
            <a:r>
              <a:rPr lang="en-US" sz="2499" b="1">
                <a:solidFill>
                  <a:srgbClr val="361474"/>
                </a:solidFill>
                <a:latin typeface="Canva Sans Bold"/>
                <a:ea typeface="Canva Sans Bold"/>
                <a:cs typeface="Canva Sans Bold"/>
                <a:sym typeface="Canva Sans Bold"/>
              </a:rPr>
              <a:t>Apply coupons for Discount offers</a:t>
            </a:r>
          </a:p>
        </p:txBody>
      </p:sp>
      <p:sp>
        <p:nvSpPr>
          <p:cNvPr id="66" name="TextBox 66"/>
          <p:cNvSpPr txBox="1"/>
          <p:nvPr/>
        </p:nvSpPr>
        <p:spPr>
          <a:xfrm>
            <a:off x="11596681" y="2153913"/>
            <a:ext cx="2119041" cy="1736725"/>
          </a:xfrm>
          <a:prstGeom prst="rect">
            <a:avLst/>
          </a:prstGeom>
        </p:spPr>
        <p:txBody>
          <a:bodyPr lIns="0" tIns="0" rIns="0" bIns="0" rtlCol="0" anchor="t">
            <a:spAutoFit/>
          </a:bodyPr>
          <a:lstStyle/>
          <a:p>
            <a:pPr algn="ctr">
              <a:lnSpc>
                <a:spcPts val="3499"/>
              </a:lnSpc>
            </a:pPr>
            <a:r>
              <a:rPr lang="en-US" sz="2499" b="1">
                <a:solidFill>
                  <a:srgbClr val="361474"/>
                </a:solidFill>
                <a:latin typeface="Canva Sans Bold"/>
                <a:ea typeface="Canva Sans Bold"/>
                <a:cs typeface="Canva Sans Bold"/>
                <a:sym typeface="Canva Sans Bold"/>
              </a:rPr>
              <a:t>Control Of content with Parental Control</a:t>
            </a:r>
          </a:p>
        </p:txBody>
      </p:sp>
      <p:sp>
        <p:nvSpPr>
          <p:cNvPr id="67" name="TextBox 67"/>
          <p:cNvSpPr txBox="1"/>
          <p:nvPr/>
        </p:nvSpPr>
        <p:spPr>
          <a:xfrm>
            <a:off x="15000616" y="6908313"/>
            <a:ext cx="2119041" cy="1298575"/>
          </a:xfrm>
          <a:prstGeom prst="rect">
            <a:avLst/>
          </a:prstGeom>
        </p:spPr>
        <p:txBody>
          <a:bodyPr lIns="0" tIns="0" rIns="0" bIns="0" rtlCol="0" anchor="t">
            <a:spAutoFit/>
          </a:bodyPr>
          <a:lstStyle/>
          <a:p>
            <a:pPr algn="ctr">
              <a:lnSpc>
                <a:spcPts val="3499"/>
              </a:lnSpc>
            </a:pPr>
            <a:r>
              <a:rPr lang="en-US" sz="2499" b="1">
                <a:solidFill>
                  <a:srgbClr val="361474"/>
                </a:solidFill>
                <a:latin typeface="Canva Sans Bold"/>
                <a:ea typeface="Canva Sans Bold"/>
                <a:cs typeface="Canva Sans Bold"/>
                <a:sym typeface="Canva Sans Bold"/>
              </a:rPr>
              <a:t>User Settings &amp; Preferences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1088072" y="-6562216"/>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737609" y="-4912680"/>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5486400" y="4145973"/>
            <a:ext cx="7315200" cy="1995055"/>
          </a:xfrm>
          <a:custGeom>
            <a:avLst/>
            <a:gdLst/>
            <a:ahLst/>
            <a:cxnLst/>
            <a:rect l="l" t="t" r="r" b="b"/>
            <a:pathLst>
              <a:path w="7315200" h="1995055">
                <a:moveTo>
                  <a:pt x="0" y="0"/>
                </a:moveTo>
                <a:lnTo>
                  <a:pt x="7315200" y="0"/>
                </a:lnTo>
                <a:lnTo>
                  <a:pt x="7315200" y="1995054"/>
                </a:lnTo>
                <a:lnTo>
                  <a:pt x="0" y="19950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3987091" y="761123"/>
            <a:ext cx="13131091" cy="13131091"/>
          </a:xfrm>
          <a:custGeom>
            <a:avLst/>
            <a:gdLst/>
            <a:ahLst/>
            <a:cxnLst/>
            <a:rect l="l" t="t" r="r" b="b"/>
            <a:pathLst>
              <a:path w="13131091" h="13131091">
                <a:moveTo>
                  <a:pt x="0" y="0"/>
                </a:moveTo>
                <a:lnTo>
                  <a:pt x="13131091" y="0"/>
                </a:lnTo>
                <a:lnTo>
                  <a:pt x="13131091" y="13131091"/>
                </a:lnTo>
                <a:lnTo>
                  <a:pt x="0" y="13131091"/>
                </a:lnTo>
                <a:lnTo>
                  <a:pt x="0" y="0"/>
                </a:lnTo>
                <a:close/>
              </a:path>
            </a:pathLst>
          </a:custGeom>
          <a:blipFill>
            <a:blip r:embed="rId4">
              <a:alphaModFix amt="20999"/>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355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0497429" y="-4890072"/>
            <a:ext cx="13131091" cy="13131091"/>
          </a:xfrm>
          <a:custGeom>
            <a:avLst/>
            <a:gdLst/>
            <a:ahLst/>
            <a:cxnLst/>
            <a:rect l="l" t="t" r="r" b="b"/>
            <a:pathLst>
              <a:path w="13131091" h="13131091">
                <a:moveTo>
                  <a:pt x="0" y="0"/>
                </a:moveTo>
                <a:lnTo>
                  <a:pt x="13131091" y="0"/>
                </a:lnTo>
                <a:lnTo>
                  <a:pt x="13131091" y="13131090"/>
                </a:lnTo>
                <a:lnTo>
                  <a:pt x="0" y="13131090"/>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493035" y="-4596694"/>
            <a:ext cx="12102391" cy="1210239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843498" y="-2726185"/>
            <a:ext cx="8803317" cy="880331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440834" y="679099"/>
            <a:ext cx="4385302" cy="775403"/>
            <a:chOff x="0" y="0"/>
            <a:chExt cx="1200079" cy="212196"/>
          </a:xfrm>
        </p:grpSpPr>
        <p:sp>
          <p:nvSpPr>
            <p:cNvPr id="10" name="Freeform 10"/>
            <p:cNvSpPr/>
            <p:nvPr/>
          </p:nvSpPr>
          <p:spPr>
            <a:xfrm>
              <a:off x="0" y="0"/>
              <a:ext cx="1200079" cy="212196"/>
            </a:xfrm>
            <a:custGeom>
              <a:avLst/>
              <a:gdLst/>
              <a:ahLst/>
              <a:cxnLst/>
              <a:rect l="l" t="t" r="r" b="b"/>
              <a:pathLst>
                <a:path w="1200079" h="212196">
                  <a:moveTo>
                    <a:pt x="65321" y="0"/>
                  </a:moveTo>
                  <a:lnTo>
                    <a:pt x="1134758" y="0"/>
                  </a:lnTo>
                  <a:cubicBezTo>
                    <a:pt x="1152082" y="0"/>
                    <a:pt x="1168697" y="6882"/>
                    <a:pt x="1180947" y="19132"/>
                  </a:cubicBezTo>
                  <a:cubicBezTo>
                    <a:pt x="1193197" y="31382"/>
                    <a:pt x="1200079" y="47997"/>
                    <a:pt x="1200079" y="65321"/>
                  </a:cubicBezTo>
                  <a:lnTo>
                    <a:pt x="1200079" y="146876"/>
                  </a:lnTo>
                  <a:cubicBezTo>
                    <a:pt x="1200079" y="182951"/>
                    <a:pt x="1170834" y="212196"/>
                    <a:pt x="1134758" y="212196"/>
                  </a:cubicBezTo>
                  <a:lnTo>
                    <a:pt x="65321" y="212196"/>
                  </a:lnTo>
                  <a:cubicBezTo>
                    <a:pt x="29245" y="212196"/>
                    <a:pt x="0" y="182951"/>
                    <a:pt x="0" y="146876"/>
                  </a:cubicBezTo>
                  <a:lnTo>
                    <a:pt x="0" y="65321"/>
                  </a:lnTo>
                  <a:cubicBezTo>
                    <a:pt x="0" y="29245"/>
                    <a:pt x="29245" y="0"/>
                    <a:pt x="65321" y="0"/>
                  </a:cubicBezTo>
                  <a:close/>
                </a:path>
              </a:pathLst>
            </a:custGeom>
            <a:solidFill>
              <a:srgbClr val="361474"/>
            </a:solidFill>
          </p:spPr>
        </p:sp>
        <p:sp>
          <p:nvSpPr>
            <p:cNvPr id="11" name="TextBox 11"/>
            <p:cNvSpPr txBox="1"/>
            <p:nvPr/>
          </p:nvSpPr>
          <p:spPr>
            <a:xfrm>
              <a:off x="0" y="-28575"/>
              <a:ext cx="1200079" cy="240771"/>
            </a:xfrm>
            <a:prstGeom prst="rect">
              <a:avLst/>
            </a:prstGeom>
          </p:spPr>
          <p:txBody>
            <a:bodyPr lIns="50800" tIns="50800" rIns="50800" bIns="50800" rtlCol="0" anchor="ctr"/>
            <a:lstStyle/>
            <a:p>
              <a:pPr algn="ctr">
                <a:lnSpc>
                  <a:spcPts val="1960"/>
                </a:lnSpc>
              </a:pPr>
              <a:endParaRPr/>
            </a:p>
          </p:txBody>
        </p:sp>
      </p:grpSp>
      <p:sp>
        <p:nvSpPr>
          <p:cNvPr id="12" name="TextBox 12"/>
          <p:cNvSpPr txBox="1"/>
          <p:nvPr/>
        </p:nvSpPr>
        <p:spPr>
          <a:xfrm>
            <a:off x="0" y="3249935"/>
            <a:ext cx="17972492" cy="4494278"/>
          </a:xfrm>
          <a:prstGeom prst="rect">
            <a:avLst/>
          </a:prstGeom>
        </p:spPr>
        <p:txBody>
          <a:bodyPr lIns="0" tIns="0" rIns="0" bIns="0" rtlCol="0" anchor="t">
            <a:spAutoFit/>
          </a:bodyPr>
          <a:lstStyle/>
          <a:p>
            <a:pPr marL="0" lvl="0" indent="0" algn="ctr">
              <a:lnSpc>
                <a:spcPts val="3233"/>
              </a:lnSpc>
              <a:spcBef>
                <a:spcPct val="0"/>
              </a:spcBef>
            </a:pPr>
            <a:r>
              <a:rPr lang="en-US" sz="2309" b="1">
                <a:solidFill>
                  <a:srgbClr val="361474"/>
                </a:solidFill>
                <a:latin typeface="Canva Sans Bold"/>
                <a:ea typeface="Canva Sans Bold"/>
                <a:cs typeface="Canva Sans Bold"/>
                <a:sym typeface="Canva Sans Bold"/>
              </a:rPr>
              <a:t>AI Video Recap</a:t>
            </a:r>
          </a:p>
          <a:p>
            <a:pPr marL="0" lvl="0" indent="0" algn="ctr">
              <a:lnSpc>
                <a:spcPts val="3233"/>
              </a:lnSpc>
              <a:spcBef>
                <a:spcPct val="0"/>
              </a:spcBef>
            </a:pPr>
            <a:endParaRPr lang="en-US" sz="2309" b="1">
              <a:solidFill>
                <a:srgbClr val="361474"/>
              </a:solidFill>
              <a:latin typeface="Canva Sans Bold"/>
              <a:ea typeface="Canva Sans Bold"/>
              <a:cs typeface="Canva Sans Bold"/>
              <a:sym typeface="Canva Sans Bold"/>
            </a:endParaRPr>
          </a:p>
          <a:p>
            <a:pPr marL="0" lvl="0" indent="0" algn="ctr">
              <a:lnSpc>
                <a:spcPts val="3233"/>
              </a:lnSpc>
              <a:spcBef>
                <a:spcPct val="0"/>
              </a:spcBef>
            </a:pPr>
            <a:r>
              <a:rPr lang="en-US" sz="2309">
                <a:solidFill>
                  <a:srgbClr val="361474"/>
                </a:solidFill>
                <a:latin typeface="Canva Sans"/>
                <a:ea typeface="Canva Sans"/>
                <a:cs typeface="Canva Sans"/>
                <a:sym typeface="Canva Sans"/>
              </a:rPr>
              <a:t>AI-driven tool that crafts video recaps of previous seasons of shows, offering users a quick way to catch up without revealing key plot details or wasting time.</a:t>
            </a:r>
          </a:p>
          <a:p>
            <a:pPr marL="0" lvl="0" indent="0" algn="ctr">
              <a:lnSpc>
                <a:spcPts val="3233"/>
              </a:lnSpc>
              <a:spcBef>
                <a:spcPct val="0"/>
              </a:spcBef>
            </a:pPr>
            <a:endParaRPr lang="en-US" sz="2309">
              <a:solidFill>
                <a:srgbClr val="361474"/>
              </a:solidFill>
              <a:latin typeface="Canva Sans"/>
              <a:ea typeface="Canva Sans"/>
              <a:cs typeface="Canva Sans"/>
              <a:sym typeface="Canva Sans"/>
            </a:endParaRPr>
          </a:p>
          <a:p>
            <a:pPr marL="0" lvl="0" indent="0" algn="ctr">
              <a:lnSpc>
                <a:spcPts val="3233"/>
              </a:lnSpc>
              <a:spcBef>
                <a:spcPct val="0"/>
              </a:spcBef>
            </a:pPr>
            <a:r>
              <a:rPr lang="en-US" sz="2309" b="1">
                <a:solidFill>
                  <a:srgbClr val="361474"/>
                </a:solidFill>
                <a:latin typeface="Canva Sans Bold"/>
                <a:ea typeface="Canva Sans Bold"/>
                <a:cs typeface="Canva Sans Bold"/>
                <a:sym typeface="Canva Sans Bold"/>
              </a:rPr>
              <a:t>Mood-Based Content Selection</a:t>
            </a:r>
          </a:p>
          <a:p>
            <a:pPr marL="0" lvl="0" indent="0" algn="ctr">
              <a:lnSpc>
                <a:spcPts val="3233"/>
              </a:lnSpc>
              <a:spcBef>
                <a:spcPct val="0"/>
              </a:spcBef>
            </a:pPr>
            <a:r>
              <a:rPr lang="en-US" sz="2309">
                <a:solidFill>
                  <a:srgbClr val="361474"/>
                </a:solidFill>
                <a:latin typeface="Canva Sans"/>
                <a:ea typeface="Canva Sans"/>
                <a:cs typeface="Canva Sans"/>
                <a:sym typeface="Canva Sans"/>
              </a:rPr>
              <a:t>Enjoy movies or shows that match your current mood, enhancing your overall experience and bringing more joy.</a:t>
            </a:r>
          </a:p>
          <a:p>
            <a:pPr marL="0" lvl="0" indent="0" algn="ctr">
              <a:lnSpc>
                <a:spcPts val="3233"/>
              </a:lnSpc>
              <a:spcBef>
                <a:spcPct val="0"/>
              </a:spcBef>
            </a:pPr>
            <a:endParaRPr lang="en-US" sz="2309">
              <a:solidFill>
                <a:srgbClr val="361474"/>
              </a:solidFill>
              <a:latin typeface="Canva Sans"/>
              <a:ea typeface="Canva Sans"/>
              <a:cs typeface="Canva Sans"/>
              <a:sym typeface="Canva Sans"/>
            </a:endParaRPr>
          </a:p>
          <a:p>
            <a:pPr algn="ctr">
              <a:lnSpc>
                <a:spcPts val="3233"/>
              </a:lnSpc>
              <a:spcBef>
                <a:spcPct val="0"/>
              </a:spcBef>
            </a:pPr>
            <a:r>
              <a:rPr lang="en-US" sz="2309">
                <a:solidFill>
                  <a:srgbClr val="361474"/>
                </a:solidFill>
                <a:latin typeface="Canva Sans"/>
                <a:ea typeface="Canva Sans"/>
                <a:cs typeface="Canva Sans"/>
                <a:sym typeface="Canva Sans"/>
              </a:rPr>
              <a:t>Flixify aims to establish a vibrant, community-oriented, and personalized entertainment platform that not only provides high-quality content but also encourages connection, creativity, and convenience. By utilizing cutting-edge technology and a profound understanding of audience preferences, Flixify is set to emerge as a next-generation leader in the streaming sector.</a:t>
            </a:r>
          </a:p>
        </p:txBody>
      </p:sp>
      <p:sp>
        <p:nvSpPr>
          <p:cNvPr id="13" name="Freeform 13"/>
          <p:cNvSpPr/>
          <p:nvPr/>
        </p:nvSpPr>
        <p:spPr>
          <a:xfrm>
            <a:off x="6250096" y="3297560"/>
            <a:ext cx="1442982" cy="520775"/>
          </a:xfrm>
          <a:custGeom>
            <a:avLst/>
            <a:gdLst/>
            <a:ahLst/>
            <a:cxnLst/>
            <a:rect l="l" t="t" r="r" b="b"/>
            <a:pathLst>
              <a:path w="1442982" h="520775">
                <a:moveTo>
                  <a:pt x="0" y="0"/>
                </a:moveTo>
                <a:lnTo>
                  <a:pt x="1442982" y="0"/>
                </a:lnTo>
                <a:lnTo>
                  <a:pt x="1442982" y="520775"/>
                </a:lnTo>
                <a:lnTo>
                  <a:pt x="0" y="520775"/>
                </a:lnTo>
                <a:lnTo>
                  <a:pt x="0" y="0"/>
                </a:lnTo>
                <a:close/>
              </a:path>
            </a:pathLst>
          </a:custGeom>
          <a:blipFill>
            <a:blip r:embed="rId4"/>
            <a:stretch>
              <a:fillRect/>
            </a:stretch>
          </a:blipFill>
        </p:spPr>
      </p:sp>
      <p:sp>
        <p:nvSpPr>
          <p:cNvPr id="14" name="Freeform 14"/>
          <p:cNvSpPr/>
          <p:nvPr/>
        </p:nvSpPr>
        <p:spPr>
          <a:xfrm>
            <a:off x="6022198" y="5268994"/>
            <a:ext cx="497322" cy="497322"/>
          </a:xfrm>
          <a:custGeom>
            <a:avLst/>
            <a:gdLst/>
            <a:ahLst/>
            <a:cxnLst/>
            <a:rect l="l" t="t" r="r" b="b"/>
            <a:pathLst>
              <a:path w="497322" h="497322">
                <a:moveTo>
                  <a:pt x="0" y="0"/>
                </a:moveTo>
                <a:lnTo>
                  <a:pt x="497323" y="0"/>
                </a:lnTo>
                <a:lnTo>
                  <a:pt x="497323" y="497322"/>
                </a:lnTo>
                <a:lnTo>
                  <a:pt x="0" y="4973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TextBox 15"/>
          <p:cNvSpPr txBox="1"/>
          <p:nvPr/>
        </p:nvSpPr>
        <p:spPr>
          <a:xfrm>
            <a:off x="-220417" y="752475"/>
            <a:ext cx="4585452" cy="542925"/>
          </a:xfrm>
          <a:prstGeom prst="rect">
            <a:avLst/>
          </a:prstGeom>
        </p:spPr>
        <p:txBody>
          <a:bodyPr lIns="0" tIns="0" rIns="0" bIns="0" rtlCol="0" anchor="t">
            <a:spAutoFit/>
          </a:bodyPr>
          <a:lstStyle/>
          <a:p>
            <a:pPr algn="ctr">
              <a:lnSpc>
                <a:spcPts val="4200"/>
              </a:lnSpc>
            </a:pPr>
            <a:r>
              <a:rPr lang="en-US" sz="3000" b="1">
                <a:solidFill>
                  <a:srgbClr val="FFFFFF"/>
                </a:solidFill>
                <a:latin typeface="Poppins Bold"/>
                <a:ea typeface="Poppins Bold"/>
                <a:cs typeface="Poppins Bold"/>
                <a:sym typeface="Poppins Bold"/>
              </a:rPr>
              <a:t>Project Overview</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2958391" y="-4053734"/>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308854" y="-2404197"/>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440834" y="679099"/>
            <a:ext cx="4885473" cy="775403"/>
            <a:chOff x="0" y="0"/>
            <a:chExt cx="1336955" cy="212196"/>
          </a:xfrm>
        </p:grpSpPr>
        <p:sp>
          <p:nvSpPr>
            <p:cNvPr id="9" name="Freeform 9"/>
            <p:cNvSpPr/>
            <p:nvPr/>
          </p:nvSpPr>
          <p:spPr>
            <a:xfrm>
              <a:off x="0" y="0"/>
              <a:ext cx="1336955" cy="212196"/>
            </a:xfrm>
            <a:custGeom>
              <a:avLst/>
              <a:gdLst/>
              <a:ahLst/>
              <a:cxnLst/>
              <a:rect l="l" t="t" r="r" b="b"/>
              <a:pathLst>
                <a:path w="1336955" h="212196">
                  <a:moveTo>
                    <a:pt x="58633" y="0"/>
                  </a:moveTo>
                  <a:lnTo>
                    <a:pt x="1278322" y="0"/>
                  </a:lnTo>
                  <a:cubicBezTo>
                    <a:pt x="1293872" y="0"/>
                    <a:pt x="1308786" y="6177"/>
                    <a:pt x="1319782" y="17173"/>
                  </a:cubicBezTo>
                  <a:cubicBezTo>
                    <a:pt x="1330778" y="28169"/>
                    <a:pt x="1336955" y="43083"/>
                    <a:pt x="1336955" y="58633"/>
                  </a:cubicBezTo>
                  <a:lnTo>
                    <a:pt x="1336955" y="153563"/>
                  </a:lnTo>
                  <a:cubicBezTo>
                    <a:pt x="1336955" y="169114"/>
                    <a:pt x="1330778" y="184027"/>
                    <a:pt x="1319782" y="195023"/>
                  </a:cubicBezTo>
                  <a:cubicBezTo>
                    <a:pt x="1308786" y="206019"/>
                    <a:pt x="1293872" y="212196"/>
                    <a:pt x="1278322" y="212196"/>
                  </a:cubicBezTo>
                  <a:lnTo>
                    <a:pt x="58633" y="212196"/>
                  </a:lnTo>
                  <a:cubicBezTo>
                    <a:pt x="43083" y="212196"/>
                    <a:pt x="28169" y="206019"/>
                    <a:pt x="17173" y="195023"/>
                  </a:cubicBezTo>
                  <a:cubicBezTo>
                    <a:pt x="6177" y="184027"/>
                    <a:pt x="0" y="169114"/>
                    <a:pt x="0" y="153563"/>
                  </a:cubicBezTo>
                  <a:lnTo>
                    <a:pt x="0" y="58633"/>
                  </a:lnTo>
                  <a:cubicBezTo>
                    <a:pt x="0" y="43083"/>
                    <a:pt x="6177" y="28169"/>
                    <a:pt x="17173" y="17173"/>
                  </a:cubicBezTo>
                  <a:cubicBezTo>
                    <a:pt x="28169" y="6177"/>
                    <a:pt x="43083" y="0"/>
                    <a:pt x="58633" y="0"/>
                  </a:cubicBezTo>
                  <a:close/>
                </a:path>
              </a:pathLst>
            </a:custGeom>
            <a:solidFill>
              <a:srgbClr val="361474"/>
            </a:solidFill>
          </p:spPr>
        </p:sp>
        <p:sp>
          <p:nvSpPr>
            <p:cNvPr id="10" name="TextBox 10"/>
            <p:cNvSpPr txBox="1"/>
            <p:nvPr/>
          </p:nvSpPr>
          <p:spPr>
            <a:xfrm>
              <a:off x="0" y="-28575"/>
              <a:ext cx="1336955" cy="240771"/>
            </a:xfrm>
            <a:prstGeom prst="rect">
              <a:avLst/>
            </a:prstGeom>
          </p:spPr>
          <p:txBody>
            <a:bodyPr lIns="50800" tIns="50800" rIns="50800" bIns="50800" rtlCol="0" anchor="ctr"/>
            <a:lstStyle/>
            <a:p>
              <a:pPr algn="ctr">
                <a:lnSpc>
                  <a:spcPts val="1960"/>
                </a:lnSpc>
              </a:pPr>
              <a:endParaRPr/>
            </a:p>
          </p:txBody>
        </p:sp>
      </p:grpSp>
      <p:sp>
        <p:nvSpPr>
          <p:cNvPr id="11" name="TextBox 11"/>
          <p:cNvSpPr txBox="1"/>
          <p:nvPr/>
        </p:nvSpPr>
        <p:spPr>
          <a:xfrm>
            <a:off x="0" y="752475"/>
            <a:ext cx="4362037" cy="542925"/>
          </a:xfrm>
          <a:prstGeom prst="rect">
            <a:avLst/>
          </a:prstGeom>
        </p:spPr>
        <p:txBody>
          <a:bodyPr lIns="0" tIns="0" rIns="0" bIns="0" rtlCol="0" anchor="t">
            <a:spAutoFit/>
          </a:bodyPr>
          <a:lstStyle/>
          <a:p>
            <a:pPr algn="ctr">
              <a:lnSpc>
                <a:spcPts val="4200"/>
              </a:lnSpc>
            </a:pPr>
            <a:r>
              <a:rPr lang="en-US" sz="3000" b="1">
                <a:solidFill>
                  <a:srgbClr val="FFFFFF"/>
                </a:solidFill>
                <a:latin typeface="Poppins Bold"/>
                <a:ea typeface="Poppins Bold"/>
                <a:cs typeface="Poppins Bold"/>
                <a:sym typeface="Poppins Bold"/>
              </a:rPr>
              <a:t>Competitor Analysis </a:t>
            </a:r>
          </a:p>
        </p:txBody>
      </p:sp>
      <p:grpSp>
        <p:nvGrpSpPr>
          <p:cNvPr id="12" name="Group 12"/>
          <p:cNvGrpSpPr>
            <a:grpSpLocks noChangeAspect="1"/>
          </p:cNvGrpSpPr>
          <p:nvPr/>
        </p:nvGrpSpPr>
        <p:grpSpPr>
          <a:xfrm>
            <a:off x="2399999" y="1782331"/>
            <a:ext cx="2771482" cy="5483853"/>
            <a:chOff x="0" y="0"/>
            <a:chExt cx="2620010" cy="5184140"/>
          </a:xfrm>
        </p:grpSpPr>
        <p:sp>
          <p:nvSpPr>
            <p:cNvPr id="13" name="Freeform 1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4" name="Freeform 1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654" r="-654"/>
              </a:stretch>
            </a:blipFill>
          </p:spPr>
        </p:sp>
        <p:sp>
          <p:nvSpPr>
            <p:cNvPr id="15" name="Freeform 1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6" name="Freeform 1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7" name="Freeform 1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8" name="Freeform 1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9" name="Freeform 1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20" name="Freeform 2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21" name="Freeform 2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22" name="Group 22"/>
          <p:cNvGrpSpPr>
            <a:grpSpLocks noChangeAspect="1"/>
          </p:cNvGrpSpPr>
          <p:nvPr/>
        </p:nvGrpSpPr>
        <p:grpSpPr>
          <a:xfrm>
            <a:off x="7421828" y="1782331"/>
            <a:ext cx="2771482" cy="5483853"/>
            <a:chOff x="0" y="0"/>
            <a:chExt cx="2620010" cy="5184140"/>
          </a:xfrm>
        </p:grpSpPr>
        <p:sp>
          <p:nvSpPr>
            <p:cNvPr id="23" name="Freeform 2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4" name="Freeform 2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4275" r="-4275"/>
              </a:stretch>
            </a:blipFill>
          </p:spPr>
        </p:sp>
        <p:sp>
          <p:nvSpPr>
            <p:cNvPr id="25" name="Freeform 2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26" name="Freeform 2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27" name="Freeform 2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28" name="Freeform 2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29" name="Freeform 2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30" name="Freeform 3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31" name="Freeform 3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32" name="Group 32"/>
          <p:cNvGrpSpPr>
            <a:grpSpLocks noChangeAspect="1"/>
          </p:cNvGrpSpPr>
          <p:nvPr/>
        </p:nvGrpSpPr>
        <p:grpSpPr>
          <a:xfrm>
            <a:off x="12443657" y="1782331"/>
            <a:ext cx="2771482" cy="5483853"/>
            <a:chOff x="0" y="0"/>
            <a:chExt cx="2620010" cy="5184140"/>
          </a:xfrm>
        </p:grpSpPr>
        <p:sp>
          <p:nvSpPr>
            <p:cNvPr id="33" name="Freeform 3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34" name="Freeform 3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t="-1416" b="-1416"/>
              </a:stretch>
            </a:blipFill>
          </p:spPr>
        </p:sp>
        <p:sp>
          <p:nvSpPr>
            <p:cNvPr id="35" name="Freeform 3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36" name="Freeform 3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37" name="Freeform 3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38" name="Freeform 3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39" name="Freeform 3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40" name="Freeform 4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41" name="Freeform 4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42" name="TextBox 42"/>
          <p:cNvSpPr txBox="1"/>
          <p:nvPr/>
        </p:nvSpPr>
        <p:spPr>
          <a:xfrm>
            <a:off x="2995190" y="7333786"/>
            <a:ext cx="1149548" cy="420953"/>
          </a:xfrm>
          <a:prstGeom prst="rect">
            <a:avLst/>
          </a:prstGeom>
        </p:spPr>
        <p:txBody>
          <a:bodyPr lIns="0" tIns="0" rIns="0" bIns="0" rtlCol="0" anchor="t">
            <a:spAutoFit/>
          </a:bodyPr>
          <a:lstStyle/>
          <a:p>
            <a:pPr algn="ctr">
              <a:lnSpc>
                <a:spcPts val="3047"/>
              </a:lnSpc>
              <a:spcBef>
                <a:spcPct val="0"/>
              </a:spcBef>
            </a:pPr>
            <a:r>
              <a:rPr lang="en-US" sz="2177" b="1">
                <a:solidFill>
                  <a:srgbClr val="361474"/>
                </a:solidFill>
                <a:latin typeface="Arial Bold"/>
                <a:ea typeface="Arial Bold"/>
                <a:cs typeface="Arial Bold"/>
                <a:sym typeface="Arial Bold"/>
              </a:rPr>
              <a:t>Sony Liv</a:t>
            </a:r>
          </a:p>
        </p:txBody>
      </p:sp>
      <p:sp>
        <p:nvSpPr>
          <p:cNvPr id="43" name="TextBox 43"/>
          <p:cNvSpPr txBox="1"/>
          <p:nvPr/>
        </p:nvSpPr>
        <p:spPr>
          <a:xfrm>
            <a:off x="2372878" y="8185762"/>
            <a:ext cx="2394172" cy="1407160"/>
          </a:xfrm>
          <a:prstGeom prst="rect">
            <a:avLst/>
          </a:prstGeom>
        </p:spPr>
        <p:txBody>
          <a:bodyPr lIns="0" tIns="0" rIns="0" bIns="0" rtlCol="0" anchor="t">
            <a:spAutoFit/>
          </a:bodyPr>
          <a:lstStyle/>
          <a:p>
            <a:pPr algn="just">
              <a:lnSpc>
                <a:spcPts val="2239"/>
              </a:lnSpc>
            </a:pPr>
            <a:r>
              <a:rPr lang="en-US" sz="1599">
                <a:solidFill>
                  <a:srgbClr val="361474"/>
                </a:solidFill>
                <a:latin typeface="Arial"/>
                <a:ea typeface="Arial"/>
                <a:cs typeface="Arial"/>
                <a:sym typeface="Arial"/>
              </a:rPr>
              <a:t>The small entertainment category icons on the</a:t>
            </a:r>
          </a:p>
          <a:p>
            <a:pPr algn="just">
              <a:lnSpc>
                <a:spcPts val="2239"/>
              </a:lnSpc>
            </a:pPr>
            <a:r>
              <a:rPr lang="en-US" sz="1599">
                <a:solidFill>
                  <a:srgbClr val="361474"/>
                </a:solidFill>
                <a:latin typeface="Arial"/>
                <a:ea typeface="Arial"/>
                <a:cs typeface="Arial"/>
                <a:sym typeface="Arial"/>
              </a:rPr>
              <a:t>Sony LIV homepage are challenging to interact</a:t>
            </a:r>
          </a:p>
          <a:p>
            <a:pPr algn="just">
              <a:lnSpc>
                <a:spcPts val="2239"/>
              </a:lnSpc>
              <a:spcBef>
                <a:spcPct val="0"/>
              </a:spcBef>
            </a:pPr>
            <a:r>
              <a:rPr lang="en-US" sz="1599">
                <a:solidFill>
                  <a:srgbClr val="361474"/>
                </a:solidFill>
                <a:latin typeface="Arial"/>
                <a:ea typeface="Arial"/>
                <a:cs typeface="Arial"/>
                <a:sym typeface="Arial"/>
              </a:rPr>
              <a:t>with</a:t>
            </a:r>
          </a:p>
        </p:txBody>
      </p:sp>
      <p:sp>
        <p:nvSpPr>
          <p:cNvPr id="44" name="TextBox 44"/>
          <p:cNvSpPr txBox="1"/>
          <p:nvPr/>
        </p:nvSpPr>
        <p:spPr>
          <a:xfrm>
            <a:off x="7494463" y="7381411"/>
            <a:ext cx="2146192" cy="373328"/>
          </a:xfrm>
          <a:prstGeom prst="rect">
            <a:avLst/>
          </a:prstGeom>
        </p:spPr>
        <p:txBody>
          <a:bodyPr lIns="0" tIns="0" rIns="0" bIns="0" rtlCol="0" anchor="t">
            <a:spAutoFit/>
          </a:bodyPr>
          <a:lstStyle/>
          <a:p>
            <a:pPr algn="ctr">
              <a:lnSpc>
                <a:spcPts val="3047"/>
              </a:lnSpc>
              <a:spcBef>
                <a:spcPct val="0"/>
              </a:spcBef>
            </a:pPr>
            <a:r>
              <a:rPr lang="en-US" sz="2177" b="1">
                <a:solidFill>
                  <a:srgbClr val="361474"/>
                </a:solidFill>
                <a:latin typeface="TT Hoves Bold"/>
                <a:ea typeface="TT Hoves Bold"/>
                <a:cs typeface="TT Hoves Bold"/>
                <a:sym typeface="TT Hoves Bold"/>
              </a:rPr>
              <a:t>Netflix</a:t>
            </a:r>
          </a:p>
        </p:txBody>
      </p:sp>
      <p:sp>
        <p:nvSpPr>
          <p:cNvPr id="45" name="TextBox 45"/>
          <p:cNvSpPr txBox="1"/>
          <p:nvPr/>
        </p:nvSpPr>
        <p:spPr>
          <a:xfrm>
            <a:off x="7241780" y="8106069"/>
            <a:ext cx="2951530" cy="816610"/>
          </a:xfrm>
          <a:prstGeom prst="rect">
            <a:avLst/>
          </a:prstGeom>
        </p:spPr>
        <p:txBody>
          <a:bodyPr lIns="0" tIns="0" rIns="0" bIns="0" rtlCol="0" anchor="t">
            <a:spAutoFit/>
          </a:bodyPr>
          <a:lstStyle/>
          <a:p>
            <a:pPr algn="just">
              <a:lnSpc>
                <a:spcPts val="2239"/>
              </a:lnSpc>
              <a:spcBef>
                <a:spcPct val="0"/>
              </a:spcBef>
            </a:pPr>
            <a:r>
              <a:rPr lang="en-US" sz="1599">
                <a:solidFill>
                  <a:srgbClr val="361474"/>
                </a:solidFill>
                <a:latin typeface="TT Hoves"/>
                <a:ea typeface="TT Hoves"/>
                <a:cs typeface="TT Hoves"/>
                <a:sym typeface="TT Hoves"/>
              </a:rPr>
              <a:t>Netflix offers a great selection of movies, but it lacks features like watch parties or short films.</a:t>
            </a:r>
          </a:p>
        </p:txBody>
      </p:sp>
      <p:sp>
        <p:nvSpPr>
          <p:cNvPr id="46" name="TextBox 46"/>
          <p:cNvSpPr txBox="1"/>
          <p:nvPr/>
        </p:nvSpPr>
        <p:spPr>
          <a:xfrm>
            <a:off x="13012414" y="7381411"/>
            <a:ext cx="1356360" cy="373328"/>
          </a:xfrm>
          <a:prstGeom prst="rect">
            <a:avLst/>
          </a:prstGeom>
        </p:spPr>
        <p:txBody>
          <a:bodyPr lIns="0" tIns="0" rIns="0" bIns="0" rtlCol="0" anchor="t">
            <a:spAutoFit/>
          </a:bodyPr>
          <a:lstStyle/>
          <a:p>
            <a:pPr algn="ctr">
              <a:lnSpc>
                <a:spcPts val="3047"/>
              </a:lnSpc>
              <a:spcBef>
                <a:spcPct val="0"/>
              </a:spcBef>
            </a:pPr>
            <a:r>
              <a:rPr lang="en-US" sz="2177" b="1">
                <a:solidFill>
                  <a:srgbClr val="361474"/>
                </a:solidFill>
                <a:latin typeface="TT Hoves Bold"/>
                <a:ea typeface="TT Hoves Bold"/>
                <a:cs typeface="TT Hoves Bold"/>
                <a:sym typeface="TT Hoves Bold"/>
              </a:rPr>
              <a:t>JioHotstar</a:t>
            </a:r>
          </a:p>
        </p:txBody>
      </p:sp>
      <p:sp>
        <p:nvSpPr>
          <p:cNvPr id="47" name="TextBox 47"/>
          <p:cNvSpPr txBox="1"/>
          <p:nvPr/>
        </p:nvSpPr>
        <p:spPr>
          <a:xfrm>
            <a:off x="12321823" y="8020082"/>
            <a:ext cx="2737542" cy="1369060"/>
          </a:xfrm>
          <a:prstGeom prst="rect">
            <a:avLst/>
          </a:prstGeom>
        </p:spPr>
        <p:txBody>
          <a:bodyPr lIns="0" tIns="0" rIns="0" bIns="0" rtlCol="0" anchor="t">
            <a:spAutoFit/>
          </a:bodyPr>
          <a:lstStyle/>
          <a:p>
            <a:pPr algn="just">
              <a:lnSpc>
                <a:spcPts val="2239"/>
              </a:lnSpc>
              <a:spcBef>
                <a:spcPct val="0"/>
              </a:spcBef>
            </a:pPr>
            <a:r>
              <a:rPr lang="en-US" sz="1599">
                <a:solidFill>
                  <a:srgbClr val="361474"/>
                </a:solidFill>
                <a:latin typeface="TT Hoves"/>
                <a:ea typeface="TT Hoves"/>
                <a:cs typeface="TT Hoves"/>
                <a:sym typeface="TT Hoves"/>
              </a:rPr>
              <a:t>JioHotstar offers a pleasant experience; however, it lacks features such as AI video summaries and interactive movie experiences.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2958391" y="-4053734"/>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308854" y="-2404197"/>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440834" y="679099"/>
            <a:ext cx="4885473" cy="775403"/>
            <a:chOff x="0" y="0"/>
            <a:chExt cx="1336955" cy="212196"/>
          </a:xfrm>
        </p:grpSpPr>
        <p:sp>
          <p:nvSpPr>
            <p:cNvPr id="9" name="Freeform 9"/>
            <p:cNvSpPr/>
            <p:nvPr/>
          </p:nvSpPr>
          <p:spPr>
            <a:xfrm>
              <a:off x="0" y="0"/>
              <a:ext cx="1336955" cy="212196"/>
            </a:xfrm>
            <a:custGeom>
              <a:avLst/>
              <a:gdLst/>
              <a:ahLst/>
              <a:cxnLst/>
              <a:rect l="l" t="t" r="r" b="b"/>
              <a:pathLst>
                <a:path w="1336955" h="212196">
                  <a:moveTo>
                    <a:pt x="58633" y="0"/>
                  </a:moveTo>
                  <a:lnTo>
                    <a:pt x="1278322" y="0"/>
                  </a:lnTo>
                  <a:cubicBezTo>
                    <a:pt x="1293872" y="0"/>
                    <a:pt x="1308786" y="6177"/>
                    <a:pt x="1319782" y="17173"/>
                  </a:cubicBezTo>
                  <a:cubicBezTo>
                    <a:pt x="1330778" y="28169"/>
                    <a:pt x="1336955" y="43083"/>
                    <a:pt x="1336955" y="58633"/>
                  </a:cubicBezTo>
                  <a:lnTo>
                    <a:pt x="1336955" y="153563"/>
                  </a:lnTo>
                  <a:cubicBezTo>
                    <a:pt x="1336955" y="169114"/>
                    <a:pt x="1330778" y="184027"/>
                    <a:pt x="1319782" y="195023"/>
                  </a:cubicBezTo>
                  <a:cubicBezTo>
                    <a:pt x="1308786" y="206019"/>
                    <a:pt x="1293872" y="212196"/>
                    <a:pt x="1278322" y="212196"/>
                  </a:cubicBezTo>
                  <a:lnTo>
                    <a:pt x="58633" y="212196"/>
                  </a:lnTo>
                  <a:cubicBezTo>
                    <a:pt x="43083" y="212196"/>
                    <a:pt x="28169" y="206019"/>
                    <a:pt x="17173" y="195023"/>
                  </a:cubicBezTo>
                  <a:cubicBezTo>
                    <a:pt x="6177" y="184027"/>
                    <a:pt x="0" y="169114"/>
                    <a:pt x="0" y="153563"/>
                  </a:cubicBezTo>
                  <a:lnTo>
                    <a:pt x="0" y="58633"/>
                  </a:lnTo>
                  <a:cubicBezTo>
                    <a:pt x="0" y="43083"/>
                    <a:pt x="6177" y="28169"/>
                    <a:pt x="17173" y="17173"/>
                  </a:cubicBezTo>
                  <a:cubicBezTo>
                    <a:pt x="28169" y="6177"/>
                    <a:pt x="43083" y="0"/>
                    <a:pt x="58633" y="0"/>
                  </a:cubicBezTo>
                  <a:close/>
                </a:path>
              </a:pathLst>
            </a:custGeom>
            <a:solidFill>
              <a:srgbClr val="361474"/>
            </a:solidFill>
          </p:spPr>
        </p:sp>
        <p:sp>
          <p:nvSpPr>
            <p:cNvPr id="10" name="TextBox 10"/>
            <p:cNvSpPr txBox="1"/>
            <p:nvPr/>
          </p:nvSpPr>
          <p:spPr>
            <a:xfrm>
              <a:off x="0" y="-28575"/>
              <a:ext cx="1336955" cy="240771"/>
            </a:xfrm>
            <a:prstGeom prst="rect">
              <a:avLst/>
            </a:prstGeom>
          </p:spPr>
          <p:txBody>
            <a:bodyPr lIns="50800" tIns="50800" rIns="50800" bIns="50800" rtlCol="0" anchor="ctr"/>
            <a:lstStyle/>
            <a:p>
              <a:pPr algn="ctr">
                <a:lnSpc>
                  <a:spcPts val="1960"/>
                </a:lnSpc>
              </a:pPr>
              <a:endParaRPr/>
            </a:p>
          </p:txBody>
        </p:sp>
      </p:grpSp>
      <p:sp>
        <p:nvSpPr>
          <p:cNvPr id="11" name="Freeform 11"/>
          <p:cNvSpPr/>
          <p:nvPr/>
        </p:nvSpPr>
        <p:spPr>
          <a:xfrm>
            <a:off x="1425750" y="2920290"/>
            <a:ext cx="5013503" cy="4834449"/>
          </a:xfrm>
          <a:custGeom>
            <a:avLst/>
            <a:gdLst/>
            <a:ahLst/>
            <a:cxnLst/>
            <a:rect l="l" t="t" r="r" b="b"/>
            <a:pathLst>
              <a:path w="5013503" h="4834449">
                <a:moveTo>
                  <a:pt x="0" y="0"/>
                </a:moveTo>
                <a:lnTo>
                  <a:pt x="5013503" y="0"/>
                </a:lnTo>
                <a:lnTo>
                  <a:pt x="5013503" y="4834449"/>
                </a:lnTo>
                <a:lnTo>
                  <a:pt x="0" y="4834449"/>
                </a:lnTo>
                <a:lnTo>
                  <a:pt x="0" y="0"/>
                </a:lnTo>
                <a:close/>
              </a:path>
            </a:pathLst>
          </a:custGeom>
          <a:blipFill>
            <a:blip r:embed="rId2"/>
            <a:stretch>
              <a:fillRect/>
            </a:stretch>
          </a:blipFill>
        </p:spPr>
      </p:sp>
      <p:sp>
        <p:nvSpPr>
          <p:cNvPr id="12" name="TextBox 12"/>
          <p:cNvSpPr txBox="1"/>
          <p:nvPr/>
        </p:nvSpPr>
        <p:spPr>
          <a:xfrm>
            <a:off x="0" y="752475"/>
            <a:ext cx="4362037" cy="542925"/>
          </a:xfrm>
          <a:prstGeom prst="rect">
            <a:avLst/>
          </a:prstGeom>
        </p:spPr>
        <p:txBody>
          <a:bodyPr lIns="0" tIns="0" rIns="0" bIns="0" rtlCol="0" anchor="t">
            <a:spAutoFit/>
          </a:bodyPr>
          <a:lstStyle/>
          <a:p>
            <a:pPr algn="ctr">
              <a:lnSpc>
                <a:spcPts val="4200"/>
              </a:lnSpc>
            </a:pPr>
            <a:r>
              <a:rPr lang="en-US" sz="3000" b="1">
                <a:solidFill>
                  <a:srgbClr val="FFFFFF"/>
                </a:solidFill>
                <a:latin typeface="Poppins Bold"/>
                <a:ea typeface="Poppins Bold"/>
                <a:cs typeface="Poppins Bold"/>
                <a:sym typeface="Poppins Bold"/>
              </a:rPr>
              <a:t>Competitive analysis </a:t>
            </a:r>
          </a:p>
        </p:txBody>
      </p:sp>
      <p:sp>
        <p:nvSpPr>
          <p:cNvPr id="13" name="TextBox 13"/>
          <p:cNvSpPr txBox="1"/>
          <p:nvPr/>
        </p:nvSpPr>
        <p:spPr>
          <a:xfrm>
            <a:off x="10193310" y="914400"/>
            <a:ext cx="2390656" cy="538480"/>
          </a:xfrm>
          <a:prstGeom prst="rect">
            <a:avLst/>
          </a:prstGeom>
        </p:spPr>
        <p:txBody>
          <a:bodyPr lIns="0" tIns="0" rIns="0" bIns="0" rtlCol="0" anchor="t">
            <a:spAutoFit/>
          </a:bodyPr>
          <a:lstStyle/>
          <a:p>
            <a:pPr algn="ctr">
              <a:lnSpc>
                <a:spcPts val="3919"/>
              </a:lnSpc>
              <a:spcBef>
                <a:spcPct val="0"/>
              </a:spcBef>
            </a:pPr>
            <a:r>
              <a:rPr lang="en-US" sz="2799" b="1">
                <a:solidFill>
                  <a:srgbClr val="361474"/>
                </a:solidFill>
                <a:latin typeface="Arial Bold"/>
                <a:ea typeface="Arial Bold"/>
                <a:cs typeface="Arial Bold"/>
                <a:sym typeface="Arial Bold"/>
              </a:rPr>
              <a:t> STRENGTHS </a:t>
            </a:r>
          </a:p>
        </p:txBody>
      </p:sp>
      <p:sp>
        <p:nvSpPr>
          <p:cNvPr id="14" name="TextBox 14"/>
          <p:cNvSpPr txBox="1"/>
          <p:nvPr/>
        </p:nvSpPr>
        <p:spPr>
          <a:xfrm>
            <a:off x="10394094" y="1930787"/>
            <a:ext cx="2394172" cy="302260"/>
          </a:xfrm>
          <a:prstGeom prst="rect">
            <a:avLst/>
          </a:prstGeom>
        </p:spPr>
        <p:txBody>
          <a:bodyPr lIns="0" tIns="0" rIns="0" bIns="0" rtlCol="0" anchor="t">
            <a:spAutoFit/>
          </a:bodyPr>
          <a:lstStyle/>
          <a:p>
            <a:pPr algn="just">
              <a:lnSpc>
                <a:spcPts val="2239"/>
              </a:lnSpc>
              <a:spcBef>
                <a:spcPct val="0"/>
              </a:spcBef>
            </a:pPr>
            <a:r>
              <a:rPr lang="en-US" sz="1599">
                <a:solidFill>
                  <a:srgbClr val="361474"/>
                </a:solidFill>
                <a:latin typeface="Arial"/>
                <a:ea typeface="Arial"/>
                <a:cs typeface="Arial"/>
                <a:sym typeface="Arial"/>
              </a:rPr>
              <a:t>\</a:t>
            </a:r>
          </a:p>
        </p:txBody>
      </p:sp>
      <p:sp>
        <p:nvSpPr>
          <p:cNvPr id="15" name="TextBox 15"/>
          <p:cNvSpPr txBox="1"/>
          <p:nvPr/>
        </p:nvSpPr>
        <p:spPr>
          <a:xfrm>
            <a:off x="10193310" y="5627804"/>
            <a:ext cx="3067021" cy="481330"/>
          </a:xfrm>
          <a:prstGeom prst="rect">
            <a:avLst/>
          </a:prstGeom>
        </p:spPr>
        <p:txBody>
          <a:bodyPr lIns="0" tIns="0" rIns="0" bIns="0" rtlCol="0" anchor="t">
            <a:spAutoFit/>
          </a:bodyPr>
          <a:lstStyle/>
          <a:p>
            <a:pPr algn="ctr">
              <a:lnSpc>
                <a:spcPts val="3919"/>
              </a:lnSpc>
              <a:spcBef>
                <a:spcPct val="0"/>
              </a:spcBef>
            </a:pPr>
            <a:r>
              <a:rPr lang="en-US" sz="2799" b="1">
                <a:solidFill>
                  <a:srgbClr val="361474"/>
                </a:solidFill>
                <a:latin typeface="TT Hoves Bold"/>
                <a:ea typeface="TT Hoves Bold"/>
                <a:cs typeface="TT Hoves Bold"/>
                <a:sym typeface="TT Hoves Bold"/>
              </a:rPr>
              <a:t> WEAKNESSES </a:t>
            </a:r>
          </a:p>
        </p:txBody>
      </p:sp>
      <p:sp>
        <p:nvSpPr>
          <p:cNvPr id="16" name="TextBox 16"/>
          <p:cNvSpPr txBox="1"/>
          <p:nvPr/>
        </p:nvSpPr>
        <p:spPr>
          <a:xfrm>
            <a:off x="10034773" y="1676027"/>
            <a:ext cx="7311642" cy="3191713"/>
          </a:xfrm>
          <a:prstGeom prst="rect">
            <a:avLst/>
          </a:prstGeom>
        </p:spPr>
        <p:txBody>
          <a:bodyPr lIns="0" tIns="0" rIns="0" bIns="0" rtlCol="0" anchor="t">
            <a:spAutoFit/>
          </a:bodyPr>
          <a:lstStyle/>
          <a:p>
            <a:pPr marL="436885" lvl="1" indent="-218442" algn="l">
              <a:lnSpc>
                <a:spcPts val="2832"/>
              </a:lnSpc>
              <a:buFont typeface="Arial"/>
              <a:buChar char="•"/>
            </a:pPr>
            <a:r>
              <a:rPr lang="en-US" sz="2023">
                <a:solidFill>
                  <a:srgbClr val="361474"/>
                </a:solidFill>
                <a:latin typeface="Canva Sans"/>
                <a:ea typeface="Canva Sans"/>
                <a:cs typeface="Canva Sans"/>
                <a:sym typeface="Canva Sans"/>
              </a:rPr>
              <a:t>Offers a wide range of TV shows, movies, live sports, and originals in multiple languages.</a:t>
            </a:r>
          </a:p>
          <a:p>
            <a:pPr marL="436885" lvl="1" indent="-218442" algn="l">
              <a:lnSpc>
                <a:spcPts val="2832"/>
              </a:lnSpc>
              <a:buFont typeface="Arial"/>
              <a:buChar char="•"/>
            </a:pPr>
            <a:r>
              <a:rPr lang="en-US" sz="2023">
                <a:solidFill>
                  <a:srgbClr val="361474"/>
                </a:solidFill>
                <a:latin typeface="Canva Sans"/>
                <a:ea typeface="Canva Sans"/>
                <a:cs typeface="Canva Sans"/>
                <a:sym typeface="Canva Sans"/>
              </a:rPr>
              <a:t>Strong sports content including cricket, football, and WWE gives it a competitive edge.</a:t>
            </a:r>
          </a:p>
          <a:p>
            <a:pPr marL="436885" lvl="1" indent="-218442" algn="l">
              <a:lnSpc>
                <a:spcPts val="2832"/>
              </a:lnSpc>
              <a:buFont typeface="Arial"/>
              <a:buChar char="•"/>
            </a:pPr>
            <a:r>
              <a:rPr lang="en-US" sz="2023">
                <a:solidFill>
                  <a:srgbClr val="361474"/>
                </a:solidFill>
                <a:latin typeface="Canva Sans"/>
                <a:ea typeface="Canva Sans"/>
                <a:cs typeface="Canva Sans"/>
                <a:sym typeface="Canva Sans"/>
              </a:rPr>
              <a:t>Visually appealing and easy-to-navigate layout enhances user experience.</a:t>
            </a:r>
          </a:p>
          <a:p>
            <a:pPr marL="436885" lvl="1" indent="-218442" algn="l">
              <a:lnSpc>
                <a:spcPts val="2832"/>
              </a:lnSpc>
              <a:buFont typeface="Arial"/>
              <a:buChar char="•"/>
            </a:pPr>
            <a:r>
              <a:rPr lang="en-US" sz="2023">
                <a:solidFill>
                  <a:srgbClr val="361474"/>
                </a:solidFill>
                <a:latin typeface="Canva Sans"/>
                <a:ea typeface="Canva Sans"/>
                <a:cs typeface="Canva Sans"/>
                <a:sym typeface="Canva Sans"/>
              </a:rPr>
              <a:t>Recommends content based on user behavior and preferences.</a:t>
            </a:r>
          </a:p>
          <a:p>
            <a:pPr marL="436885" lvl="1" indent="-218442" algn="l">
              <a:lnSpc>
                <a:spcPts val="2832"/>
              </a:lnSpc>
              <a:buFont typeface="Arial"/>
              <a:buChar char="•"/>
            </a:pPr>
            <a:r>
              <a:rPr lang="en-US" sz="2023">
                <a:solidFill>
                  <a:srgbClr val="361474"/>
                </a:solidFill>
                <a:latin typeface="Canva Sans"/>
                <a:ea typeface="Canva Sans"/>
                <a:cs typeface="Canva Sans"/>
                <a:sym typeface="Canva Sans"/>
              </a:rPr>
              <a:t>Allows offline viewing, which is useful for mobile users.</a:t>
            </a:r>
          </a:p>
        </p:txBody>
      </p:sp>
      <p:sp>
        <p:nvSpPr>
          <p:cNvPr id="17" name="TextBox 17"/>
          <p:cNvSpPr txBox="1"/>
          <p:nvPr/>
        </p:nvSpPr>
        <p:spPr>
          <a:xfrm>
            <a:off x="10193310" y="6312597"/>
            <a:ext cx="7311642" cy="2836659"/>
          </a:xfrm>
          <a:prstGeom prst="rect">
            <a:avLst/>
          </a:prstGeom>
        </p:spPr>
        <p:txBody>
          <a:bodyPr lIns="0" tIns="0" rIns="0" bIns="0" rtlCol="0" anchor="t">
            <a:spAutoFit/>
          </a:bodyPr>
          <a:lstStyle/>
          <a:p>
            <a:pPr marL="436885" lvl="1" indent="-218442" algn="l">
              <a:lnSpc>
                <a:spcPts val="2832"/>
              </a:lnSpc>
              <a:buFont typeface="Arial"/>
              <a:buChar char="•"/>
            </a:pPr>
            <a:r>
              <a:rPr lang="en-US" sz="2023">
                <a:solidFill>
                  <a:srgbClr val="361474"/>
                </a:solidFill>
                <a:latin typeface="Canva Sans"/>
                <a:ea typeface="Canva Sans"/>
                <a:cs typeface="Canva Sans"/>
                <a:sym typeface="Canva Sans"/>
              </a:rPr>
              <a:t>Some premium content still includes ads, frustrating paying users.</a:t>
            </a:r>
          </a:p>
          <a:p>
            <a:pPr marL="436885" lvl="1" indent="-218442" algn="l">
              <a:lnSpc>
                <a:spcPts val="2832"/>
              </a:lnSpc>
              <a:buFont typeface="Arial"/>
              <a:buChar char="•"/>
            </a:pPr>
            <a:r>
              <a:rPr lang="en-US" sz="2023">
                <a:solidFill>
                  <a:srgbClr val="361474"/>
                </a:solidFill>
                <a:latin typeface="Canva Sans"/>
                <a:ea typeface="Canva Sans"/>
                <a:cs typeface="Canva Sans"/>
                <a:sym typeface="Canva Sans"/>
              </a:rPr>
              <a:t>Limited content filters make it harder to find specific genres or types.</a:t>
            </a:r>
          </a:p>
          <a:p>
            <a:pPr marL="436885" lvl="1" indent="-218442" algn="l">
              <a:lnSpc>
                <a:spcPts val="2832"/>
              </a:lnSpc>
              <a:buFont typeface="Arial"/>
              <a:buChar char="•"/>
            </a:pPr>
            <a:r>
              <a:rPr lang="en-US" sz="2023">
                <a:solidFill>
                  <a:srgbClr val="361474"/>
                </a:solidFill>
                <a:latin typeface="Canva Sans"/>
                <a:ea typeface="Canva Sans"/>
                <a:cs typeface="Canva Sans"/>
                <a:sym typeface="Canva Sans"/>
              </a:rPr>
              <a:t>Buffering and crashing issues reported on some devices.</a:t>
            </a:r>
          </a:p>
          <a:p>
            <a:pPr marL="436885" lvl="1" indent="-218442" algn="l">
              <a:lnSpc>
                <a:spcPts val="2832"/>
              </a:lnSpc>
              <a:buFont typeface="Arial"/>
              <a:buChar char="•"/>
            </a:pPr>
            <a:r>
              <a:rPr lang="en-US" sz="2023">
                <a:solidFill>
                  <a:srgbClr val="361474"/>
                </a:solidFill>
                <a:latin typeface="Canva Sans"/>
                <a:ea typeface="Canva Sans"/>
                <a:cs typeface="Canva Sans"/>
                <a:sym typeface="Canva Sans"/>
              </a:rPr>
              <a:t>No community or social features for users to engage.</a:t>
            </a:r>
          </a:p>
          <a:p>
            <a:pPr marL="436885" lvl="1" indent="-218442" algn="l">
              <a:lnSpc>
                <a:spcPts val="2832"/>
              </a:lnSpc>
              <a:buFont typeface="Arial"/>
              <a:buChar char="•"/>
            </a:pPr>
            <a:r>
              <a:rPr lang="en-US" sz="2023">
                <a:solidFill>
                  <a:srgbClr val="361474"/>
                </a:solidFill>
                <a:latin typeface="Canva Sans"/>
                <a:ea typeface="Canva Sans"/>
                <a:cs typeface="Canva Sans"/>
                <a:sym typeface="Canva Sans"/>
              </a:rPr>
              <a:t>Not fully optimized for users with disabilities.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3987091" y="761123"/>
            <a:ext cx="13131091" cy="13131091"/>
          </a:xfrm>
          <a:custGeom>
            <a:avLst/>
            <a:gdLst/>
            <a:ahLst/>
            <a:cxnLst/>
            <a:rect l="l" t="t" r="r" b="b"/>
            <a:pathLst>
              <a:path w="13131091" h="13131091">
                <a:moveTo>
                  <a:pt x="0" y="0"/>
                </a:moveTo>
                <a:lnTo>
                  <a:pt x="13131091" y="0"/>
                </a:lnTo>
                <a:lnTo>
                  <a:pt x="13131091" y="13131091"/>
                </a:lnTo>
                <a:lnTo>
                  <a:pt x="0" y="13131091"/>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1208105" y="-5372097"/>
            <a:ext cx="12102391" cy="1210239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2857641" y="-3722560"/>
            <a:ext cx="8803317" cy="880331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440834" y="679099"/>
            <a:ext cx="4385302" cy="775403"/>
            <a:chOff x="0" y="0"/>
            <a:chExt cx="1200079" cy="212196"/>
          </a:xfrm>
        </p:grpSpPr>
        <p:sp>
          <p:nvSpPr>
            <p:cNvPr id="10" name="Freeform 10"/>
            <p:cNvSpPr/>
            <p:nvPr/>
          </p:nvSpPr>
          <p:spPr>
            <a:xfrm>
              <a:off x="0" y="0"/>
              <a:ext cx="1200079" cy="212196"/>
            </a:xfrm>
            <a:custGeom>
              <a:avLst/>
              <a:gdLst/>
              <a:ahLst/>
              <a:cxnLst/>
              <a:rect l="l" t="t" r="r" b="b"/>
              <a:pathLst>
                <a:path w="1200079" h="212196">
                  <a:moveTo>
                    <a:pt x="65321" y="0"/>
                  </a:moveTo>
                  <a:lnTo>
                    <a:pt x="1134758" y="0"/>
                  </a:lnTo>
                  <a:cubicBezTo>
                    <a:pt x="1152082" y="0"/>
                    <a:pt x="1168697" y="6882"/>
                    <a:pt x="1180947" y="19132"/>
                  </a:cubicBezTo>
                  <a:cubicBezTo>
                    <a:pt x="1193197" y="31382"/>
                    <a:pt x="1200079" y="47997"/>
                    <a:pt x="1200079" y="65321"/>
                  </a:cubicBezTo>
                  <a:lnTo>
                    <a:pt x="1200079" y="146876"/>
                  </a:lnTo>
                  <a:cubicBezTo>
                    <a:pt x="1200079" y="182951"/>
                    <a:pt x="1170834" y="212196"/>
                    <a:pt x="1134758" y="212196"/>
                  </a:cubicBezTo>
                  <a:lnTo>
                    <a:pt x="65321" y="212196"/>
                  </a:lnTo>
                  <a:cubicBezTo>
                    <a:pt x="29245" y="212196"/>
                    <a:pt x="0" y="182951"/>
                    <a:pt x="0" y="146876"/>
                  </a:cubicBezTo>
                  <a:lnTo>
                    <a:pt x="0" y="65321"/>
                  </a:lnTo>
                  <a:cubicBezTo>
                    <a:pt x="0" y="29245"/>
                    <a:pt x="29245" y="0"/>
                    <a:pt x="65321" y="0"/>
                  </a:cubicBezTo>
                  <a:close/>
                </a:path>
              </a:pathLst>
            </a:custGeom>
            <a:solidFill>
              <a:srgbClr val="361474"/>
            </a:solidFill>
          </p:spPr>
        </p:sp>
        <p:sp>
          <p:nvSpPr>
            <p:cNvPr id="11" name="TextBox 11"/>
            <p:cNvSpPr txBox="1"/>
            <p:nvPr/>
          </p:nvSpPr>
          <p:spPr>
            <a:xfrm>
              <a:off x="0" y="-28575"/>
              <a:ext cx="1200079" cy="240771"/>
            </a:xfrm>
            <a:prstGeom prst="rect">
              <a:avLst/>
            </a:prstGeom>
          </p:spPr>
          <p:txBody>
            <a:bodyPr lIns="50800" tIns="50800" rIns="50800" bIns="50800" rtlCol="0" anchor="ctr"/>
            <a:lstStyle/>
            <a:p>
              <a:pPr algn="ctr">
                <a:lnSpc>
                  <a:spcPts val="1960"/>
                </a:lnSpc>
              </a:pPr>
              <a:endParaRPr/>
            </a:p>
          </p:txBody>
        </p:sp>
      </p:grpSp>
      <p:sp>
        <p:nvSpPr>
          <p:cNvPr id="12" name="TextBox 12"/>
          <p:cNvSpPr txBox="1"/>
          <p:nvPr/>
        </p:nvSpPr>
        <p:spPr>
          <a:xfrm>
            <a:off x="90567" y="752475"/>
            <a:ext cx="3322500" cy="542925"/>
          </a:xfrm>
          <a:prstGeom prst="rect">
            <a:avLst/>
          </a:prstGeom>
        </p:spPr>
        <p:txBody>
          <a:bodyPr lIns="0" tIns="0" rIns="0" bIns="0" rtlCol="0" anchor="t">
            <a:spAutoFit/>
          </a:bodyPr>
          <a:lstStyle/>
          <a:p>
            <a:pPr algn="ctr">
              <a:lnSpc>
                <a:spcPts val="4200"/>
              </a:lnSpc>
            </a:pPr>
            <a:r>
              <a:rPr lang="en-US" sz="3000" b="1">
                <a:solidFill>
                  <a:srgbClr val="FFFFFF"/>
                </a:solidFill>
                <a:latin typeface="Poppins Bold"/>
                <a:ea typeface="Poppins Bold"/>
                <a:cs typeface="Poppins Bold"/>
                <a:sym typeface="Poppins Bold"/>
              </a:rPr>
              <a:t>User Survey</a:t>
            </a:r>
          </a:p>
        </p:txBody>
      </p:sp>
      <p:sp>
        <p:nvSpPr>
          <p:cNvPr id="13" name="TextBox 13"/>
          <p:cNvSpPr txBox="1"/>
          <p:nvPr/>
        </p:nvSpPr>
        <p:spPr>
          <a:xfrm>
            <a:off x="529065" y="2559472"/>
            <a:ext cx="17758935" cy="1018159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361474"/>
                </a:solidFill>
                <a:latin typeface="Canva Sans"/>
                <a:ea typeface="Canva Sans"/>
                <a:cs typeface="Canva Sans"/>
                <a:sym typeface="Canva Sans"/>
              </a:rPr>
              <a:t>Age</a:t>
            </a:r>
          </a:p>
          <a:p>
            <a:pPr marL="734059" lvl="1" indent="-367030" algn="l">
              <a:lnSpc>
                <a:spcPts val="4759"/>
              </a:lnSpc>
              <a:buFont typeface="Arial"/>
              <a:buChar char="•"/>
            </a:pPr>
            <a:r>
              <a:rPr lang="en-US" sz="3399">
                <a:solidFill>
                  <a:srgbClr val="361474"/>
                </a:solidFill>
                <a:latin typeface="Canva Sans"/>
                <a:ea typeface="Canva Sans"/>
                <a:cs typeface="Canva Sans"/>
                <a:sym typeface="Canva Sans"/>
              </a:rPr>
              <a:t>Which entertainment app do you use mostly?</a:t>
            </a:r>
          </a:p>
          <a:p>
            <a:pPr marL="734059" lvl="1" indent="-367030" algn="l">
              <a:lnSpc>
                <a:spcPts val="4759"/>
              </a:lnSpc>
              <a:buFont typeface="Arial"/>
              <a:buChar char="•"/>
            </a:pPr>
            <a:r>
              <a:rPr lang="en-US" sz="3399">
                <a:solidFill>
                  <a:srgbClr val="361474"/>
                </a:solidFill>
                <a:latin typeface="Canva Sans"/>
                <a:ea typeface="Canva Sans"/>
                <a:cs typeface="Canva Sans"/>
                <a:sym typeface="Canva Sans"/>
              </a:rPr>
              <a:t>How often do you use entertainment apps like Netflix, amazon prime or Hotstar?</a:t>
            </a:r>
          </a:p>
          <a:p>
            <a:pPr marL="734059" lvl="1" indent="-367030" algn="l">
              <a:lnSpc>
                <a:spcPts val="4759"/>
              </a:lnSpc>
              <a:buFont typeface="Arial"/>
              <a:buChar char="•"/>
            </a:pPr>
            <a:r>
              <a:rPr lang="en-US" sz="3399">
                <a:solidFill>
                  <a:srgbClr val="361474"/>
                </a:solidFill>
                <a:latin typeface="Canva Sans"/>
                <a:ea typeface="Canva Sans"/>
                <a:cs typeface="Canva Sans"/>
                <a:sym typeface="Canva Sans"/>
              </a:rPr>
              <a:t>What type of entertainment content are you most interested in?</a:t>
            </a:r>
          </a:p>
          <a:p>
            <a:pPr marL="734059" lvl="1" indent="-367030" algn="l">
              <a:lnSpc>
                <a:spcPts val="4759"/>
              </a:lnSpc>
              <a:buFont typeface="Arial"/>
              <a:buChar char="•"/>
            </a:pPr>
            <a:r>
              <a:rPr lang="en-US" sz="3399">
                <a:solidFill>
                  <a:srgbClr val="361474"/>
                </a:solidFill>
                <a:latin typeface="Canva Sans"/>
                <a:ea typeface="Canva Sans"/>
                <a:cs typeface="Canva Sans"/>
                <a:sym typeface="Canva Sans"/>
              </a:rPr>
              <a:t>What type of features for you value most in entertainment app?</a:t>
            </a:r>
          </a:p>
          <a:p>
            <a:pPr marL="734059" lvl="1" indent="-367030" algn="l">
              <a:lnSpc>
                <a:spcPts val="4759"/>
              </a:lnSpc>
              <a:buFont typeface="Arial"/>
              <a:buChar char="•"/>
            </a:pPr>
            <a:r>
              <a:rPr lang="en-US" sz="3399">
                <a:solidFill>
                  <a:srgbClr val="361474"/>
                </a:solidFill>
                <a:latin typeface="Canva Sans"/>
                <a:ea typeface="Canva Sans"/>
                <a:cs typeface="Canva Sans"/>
                <a:sym typeface="Canva Sans"/>
              </a:rPr>
              <a:t>How do you prefer to browse content in app?</a:t>
            </a:r>
          </a:p>
          <a:p>
            <a:pPr marL="734059" lvl="1" indent="-367030" algn="l">
              <a:lnSpc>
                <a:spcPts val="4759"/>
              </a:lnSpc>
              <a:buFont typeface="Arial"/>
              <a:buChar char="•"/>
            </a:pPr>
            <a:r>
              <a:rPr lang="en-US" sz="3399">
                <a:solidFill>
                  <a:srgbClr val="361474"/>
                </a:solidFill>
                <a:latin typeface="Canva Sans"/>
                <a:ea typeface="Canva Sans"/>
                <a:cs typeface="Canva Sans"/>
                <a:sym typeface="Canva Sans"/>
              </a:rPr>
              <a:t>How often do you purchase subscriptions for entertainment apps?</a:t>
            </a:r>
          </a:p>
          <a:p>
            <a:pPr marL="734059" lvl="1" indent="-367030" algn="l">
              <a:lnSpc>
                <a:spcPts val="4759"/>
              </a:lnSpc>
              <a:buFont typeface="Arial"/>
              <a:buChar char="•"/>
            </a:pPr>
            <a:r>
              <a:rPr lang="en-US" sz="3399">
                <a:solidFill>
                  <a:srgbClr val="361474"/>
                </a:solidFill>
                <a:latin typeface="Canva Sans"/>
                <a:ea typeface="Canva Sans"/>
                <a:cs typeface="Canva Sans"/>
                <a:sym typeface="Canva Sans"/>
              </a:rPr>
              <a:t>What type of navigation do you prefer in an entertainment app?</a:t>
            </a:r>
          </a:p>
          <a:p>
            <a:pPr marL="734059" lvl="1" indent="-367030" algn="l">
              <a:lnSpc>
                <a:spcPts val="4759"/>
              </a:lnSpc>
              <a:buFont typeface="Arial"/>
              <a:buChar char="•"/>
            </a:pPr>
            <a:r>
              <a:rPr lang="en-US" sz="3399">
                <a:solidFill>
                  <a:srgbClr val="361474"/>
                </a:solidFill>
                <a:latin typeface="Canva Sans"/>
                <a:ea typeface="Canva Sans"/>
                <a:cs typeface="Canva Sans"/>
                <a:sym typeface="Canva Sans"/>
              </a:rPr>
              <a:t>What do you dislike most about entertainment app?</a:t>
            </a:r>
          </a:p>
          <a:p>
            <a:pPr algn="ctr">
              <a:lnSpc>
                <a:spcPts val="4759"/>
              </a:lnSpc>
            </a:pPr>
            <a:endParaRPr lang="en-US" sz="3399">
              <a:solidFill>
                <a:srgbClr val="361474"/>
              </a:solidFill>
              <a:latin typeface="Canva Sans"/>
              <a:ea typeface="Canva Sans"/>
              <a:cs typeface="Canva Sans"/>
              <a:sym typeface="Canva Sans"/>
            </a:endParaRPr>
          </a:p>
          <a:p>
            <a:pPr algn="ctr">
              <a:lnSpc>
                <a:spcPts val="4759"/>
              </a:lnSpc>
            </a:pPr>
            <a:endParaRPr lang="en-US" sz="3399">
              <a:solidFill>
                <a:srgbClr val="361474"/>
              </a:solidFill>
              <a:latin typeface="Canva Sans"/>
              <a:ea typeface="Canva Sans"/>
              <a:cs typeface="Canva Sans"/>
              <a:sym typeface="Canva Sans"/>
            </a:endParaRPr>
          </a:p>
          <a:p>
            <a:pPr algn="ctr">
              <a:lnSpc>
                <a:spcPts val="4759"/>
              </a:lnSpc>
            </a:pPr>
            <a:endParaRPr lang="en-US" sz="3399">
              <a:solidFill>
                <a:srgbClr val="361474"/>
              </a:solidFill>
              <a:latin typeface="Canva Sans"/>
              <a:ea typeface="Canva Sans"/>
              <a:cs typeface="Canva Sans"/>
              <a:sym typeface="Canva Sans"/>
            </a:endParaRPr>
          </a:p>
          <a:p>
            <a:pPr algn="ctr">
              <a:lnSpc>
                <a:spcPts val="4759"/>
              </a:lnSpc>
            </a:pPr>
            <a:endParaRPr lang="en-US" sz="3399">
              <a:solidFill>
                <a:srgbClr val="361474"/>
              </a:solidFill>
              <a:latin typeface="Canva Sans"/>
              <a:ea typeface="Canva Sans"/>
              <a:cs typeface="Canva Sans"/>
              <a:sym typeface="Canva Sans"/>
            </a:endParaRPr>
          </a:p>
          <a:p>
            <a:pPr algn="ctr">
              <a:lnSpc>
                <a:spcPts val="4759"/>
              </a:lnSpc>
            </a:pPr>
            <a:endParaRPr lang="en-US" sz="3399">
              <a:solidFill>
                <a:srgbClr val="361474"/>
              </a:solidFill>
              <a:latin typeface="Canva Sans"/>
              <a:ea typeface="Canva Sans"/>
              <a:cs typeface="Canva Sans"/>
              <a:sym typeface="Canva Sans"/>
            </a:endParaRPr>
          </a:p>
          <a:p>
            <a:pPr algn="ctr">
              <a:lnSpc>
                <a:spcPts val="4759"/>
              </a:lnSpc>
            </a:pPr>
            <a:endParaRPr lang="en-US" sz="3399">
              <a:solidFill>
                <a:srgbClr val="361474"/>
              </a:solidFill>
              <a:latin typeface="Canva Sans"/>
              <a:ea typeface="Canva Sans"/>
              <a:cs typeface="Canva Sans"/>
              <a:sym typeface="Canva Sans"/>
            </a:endParaRPr>
          </a:p>
          <a:p>
            <a:pPr algn="ctr">
              <a:lnSpc>
                <a:spcPts val="4759"/>
              </a:lnSpc>
            </a:pPr>
            <a:endParaRPr lang="en-US" sz="3399">
              <a:solidFill>
                <a:srgbClr val="361474"/>
              </a:solidFill>
              <a:latin typeface="Canva Sans"/>
              <a:ea typeface="Canva Sans"/>
              <a:cs typeface="Canva Sans"/>
              <a:sym typeface="Canva Sans"/>
            </a:endParaRPr>
          </a:p>
          <a:p>
            <a:pPr algn="ctr">
              <a:lnSpc>
                <a:spcPts val="4759"/>
              </a:lnSpc>
            </a:pPr>
            <a:endParaRPr lang="en-US" sz="3399">
              <a:solidFill>
                <a:srgbClr val="361474"/>
              </a:solidFill>
              <a:latin typeface="Canva Sans"/>
              <a:ea typeface="Canva Sans"/>
              <a:cs typeface="Canva Sans"/>
              <a:sym typeface="Canva Sans"/>
            </a:endParaRPr>
          </a:p>
        </p:txBody>
      </p:sp>
      <p:sp>
        <p:nvSpPr>
          <p:cNvPr id="14" name="TextBox 14"/>
          <p:cNvSpPr txBox="1"/>
          <p:nvPr/>
        </p:nvSpPr>
        <p:spPr>
          <a:xfrm>
            <a:off x="529065" y="1575236"/>
            <a:ext cx="3521035" cy="688961"/>
          </a:xfrm>
          <a:prstGeom prst="rect">
            <a:avLst/>
          </a:prstGeom>
        </p:spPr>
        <p:txBody>
          <a:bodyPr lIns="0" tIns="0" rIns="0" bIns="0" rtlCol="0" anchor="t">
            <a:spAutoFit/>
          </a:bodyPr>
          <a:lstStyle/>
          <a:p>
            <a:pPr algn="ctr">
              <a:lnSpc>
                <a:spcPts val="5600"/>
              </a:lnSpc>
            </a:pPr>
            <a:r>
              <a:rPr lang="en-US" sz="4000" b="1" u="sng">
                <a:solidFill>
                  <a:srgbClr val="361474"/>
                </a:solidFill>
                <a:latin typeface="Canva Sans Bold"/>
                <a:ea typeface="Canva Sans Bold"/>
                <a:cs typeface="Canva Sans Bold"/>
                <a:sym typeface="Canva Sans Bold"/>
              </a:rPr>
              <a:t>Questionnaire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8775877" y="3668877"/>
            <a:ext cx="12102391" cy="121023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425414" y="5318414"/>
            <a:ext cx="8803317" cy="88033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440834" y="679099"/>
            <a:ext cx="5026286" cy="775403"/>
            <a:chOff x="0" y="0"/>
            <a:chExt cx="1375490" cy="212196"/>
          </a:xfrm>
        </p:grpSpPr>
        <p:sp>
          <p:nvSpPr>
            <p:cNvPr id="9" name="Freeform 9"/>
            <p:cNvSpPr/>
            <p:nvPr/>
          </p:nvSpPr>
          <p:spPr>
            <a:xfrm>
              <a:off x="0" y="0"/>
              <a:ext cx="1375490" cy="212196"/>
            </a:xfrm>
            <a:custGeom>
              <a:avLst/>
              <a:gdLst/>
              <a:ahLst/>
              <a:cxnLst/>
              <a:rect l="l" t="t" r="r" b="b"/>
              <a:pathLst>
                <a:path w="1375490" h="212196">
                  <a:moveTo>
                    <a:pt x="56991" y="0"/>
                  </a:moveTo>
                  <a:lnTo>
                    <a:pt x="1318499" y="0"/>
                  </a:lnTo>
                  <a:cubicBezTo>
                    <a:pt x="1349974" y="0"/>
                    <a:pt x="1375490" y="25516"/>
                    <a:pt x="1375490" y="56991"/>
                  </a:cubicBezTo>
                  <a:lnTo>
                    <a:pt x="1375490" y="155206"/>
                  </a:lnTo>
                  <a:cubicBezTo>
                    <a:pt x="1375490" y="170320"/>
                    <a:pt x="1369486" y="184816"/>
                    <a:pt x="1358798" y="195504"/>
                  </a:cubicBezTo>
                  <a:cubicBezTo>
                    <a:pt x="1348110" y="206192"/>
                    <a:pt x="1333614" y="212196"/>
                    <a:pt x="1318499" y="212196"/>
                  </a:cubicBezTo>
                  <a:lnTo>
                    <a:pt x="56991" y="212196"/>
                  </a:lnTo>
                  <a:cubicBezTo>
                    <a:pt x="25516" y="212196"/>
                    <a:pt x="0" y="186681"/>
                    <a:pt x="0" y="155206"/>
                  </a:cubicBezTo>
                  <a:lnTo>
                    <a:pt x="0" y="56991"/>
                  </a:lnTo>
                  <a:cubicBezTo>
                    <a:pt x="0" y="25516"/>
                    <a:pt x="25516" y="0"/>
                    <a:pt x="56991" y="0"/>
                  </a:cubicBezTo>
                  <a:close/>
                </a:path>
              </a:pathLst>
            </a:custGeom>
            <a:solidFill>
              <a:srgbClr val="361474"/>
            </a:solidFill>
          </p:spPr>
        </p:sp>
        <p:sp>
          <p:nvSpPr>
            <p:cNvPr id="10" name="TextBox 10"/>
            <p:cNvSpPr txBox="1"/>
            <p:nvPr/>
          </p:nvSpPr>
          <p:spPr>
            <a:xfrm>
              <a:off x="0" y="-47625"/>
              <a:ext cx="1375490" cy="259821"/>
            </a:xfrm>
            <a:prstGeom prst="rect">
              <a:avLst/>
            </a:prstGeom>
          </p:spPr>
          <p:txBody>
            <a:bodyPr lIns="50800" tIns="50800" rIns="50800" bIns="50800" rtlCol="0" anchor="ctr"/>
            <a:lstStyle/>
            <a:p>
              <a:pPr algn="ctr">
                <a:lnSpc>
                  <a:spcPts val="1960"/>
                </a:lnSpc>
              </a:pPr>
              <a:endParaRPr/>
            </a:p>
          </p:txBody>
        </p:sp>
      </p:grpSp>
      <p:sp>
        <p:nvSpPr>
          <p:cNvPr id="11" name="TextBox 11"/>
          <p:cNvSpPr txBox="1"/>
          <p:nvPr/>
        </p:nvSpPr>
        <p:spPr>
          <a:xfrm>
            <a:off x="-220417" y="714375"/>
            <a:ext cx="4585452" cy="542925"/>
          </a:xfrm>
          <a:prstGeom prst="rect">
            <a:avLst/>
          </a:prstGeom>
        </p:spPr>
        <p:txBody>
          <a:bodyPr lIns="0" tIns="0" rIns="0" bIns="0" rtlCol="0" anchor="t">
            <a:spAutoFit/>
          </a:bodyPr>
          <a:lstStyle/>
          <a:p>
            <a:pPr algn="ctr">
              <a:lnSpc>
                <a:spcPts val="4200"/>
              </a:lnSpc>
            </a:pPr>
            <a:r>
              <a:rPr lang="en-US" sz="3000" b="1">
                <a:solidFill>
                  <a:srgbClr val="FFFFFF"/>
                </a:solidFill>
                <a:latin typeface="Poppins Bold"/>
                <a:ea typeface="Poppins Bold"/>
                <a:cs typeface="Poppins Bold"/>
                <a:sym typeface="Poppins Bold"/>
              </a:rPr>
              <a:t>Survey Results</a:t>
            </a:r>
          </a:p>
        </p:txBody>
      </p:sp>
      <p:sp>
        <p:nvSpPr>
          <p:cNvPr id="12" name="Freeform 12"/>
          <p:cNvSpPr/>
          <p:nvPr/>
        </p:nvSpPr>
        <p:spPr>
          <a:xfrm>
            <a:off x="12436701" y="1689641"/>
            <a:ext cx="5744641" cy="2736096"/>
          </a:xfrm>
          <a:custGeom>
            <a:avLst/>
            <a:gdLst/>
            <a:ahLst/>
            <a:cxnLst/>
            <a:rect l="l" t="t" r="r" b="b"/>
            <a:pathLst>
              <a:path w="5744641" h="2736096">
                <a:moveTo>
                  <a:pt x="0" y="0"/>
                </a:moveTo>
                <a:lnTo>
                  <a:pt x="5744641" y="0"/>
                </a:lnTo>
                <a:lnTo>
                  <a:pt x="5744641" y="2736096"/>
                </a:lnTo>
                <a:lnTo>
                  <a:pt x="0" y="2736096"/>
                </a:lnTo>
                <a:lnTo>
                  <a:pt x="0" y="0"/>
                </a:lnTo>
                <a:close/>
              </a:path>
            </a:pathLst>
          </a:custGeom>
          <a:blipFill>
            <a:blip r:embed="rId2"/>
            <a:stretch>
              <a:fillRect b="-8653"/>
            </a:stretch>
          </a:blipFill>
        </p:spPr>
      </p:sp>
      <p:sp>
        <p:nvSpPr>
          <p:cNvPr id="13" name="TextBox 13"/>
          <p:cNvSpPr txBox="1"/>
          <p:nvPr/>
        </p:nvSpPr>
        <p:spPr>
          <a:xfrm>
            <a:off x="16722107" y="8724265"/>
            <a:ext cx="417160" cy="372745"/>
          </a:xfrm>
          <a:prstGeom prst="rect">
            <a:avLst/>
          </a:prstGeom>
        </p:spPr>
        <p:txBody>
          <a:bodyPr lIns="0" tIns="0" rIns="0" bIns="0" rtlCol="0" anchor="t">
            <a:spAutoFit/>
          </a:bodyPr>
          <a:lstStyle/>
          <a:p>
            <a:pPr algn="ctr">
              <a:lnSpc>
                <a:spcPts val="3079"/>
              </a:lnSpc>
            </a:pPr>
            <a:r>
              <a:rPr lang="en-US" sz="2199" b="1">
                <a:solidFill>
                  <a:srgbClr val="11084B"/>
                </a:solidFill>
                <a:latin typeface="Montserrat Bold"/>
                <a:ea typeface="Montserrat Bold"/>
                <a:cs typeface="Montserrat Bold"/>
                <a:sym typeface="Montserrat Bold"/>
              </a:rPr>
              <a:t>&gt;</a:t>
            </a:r>
          </a:p>
        </p:txBody>
      </p:sp>
      <p:sp>
        <p:nvSpPr>
          <p:cNvPr id="14" name="Freeform 14"/>
          <p:cNvSpPr/>
          <p:nvPr/>
        </p:nvSpPr>
        <p:spPr>
          <a:xfrm>
            <a:off x="286877" y="1753462"/>
            <a:ext cx="5527852" cy="2674099"/>
          </a:xfrm>
          <a:custGeom>
            <a:avLst/>
            <a:gdLst/>
            <a:ahLst/>
            <a:cxnLst/>
            <a:rect l="l" t="t" r="r" b="b"/>
            <a:pathLst>
              <a:path w="5527852" h="2674099">
                <a:moveTo>
                  <a:pt x="0" y="0"/>
                </a:moveTo>
                <a:lnTo>
                  <a:pt x="5527853" y="0"/>
                </a:lnTo>
                <a:lnTo>
                  <a:pt x="5527853" y="2674099"/>
                </a:lnTo>
                <a:lnTo>
                  <a:pt x="0" y="2674099"/>
                </a:lnTo>
                <a:lnTo>
                  <a:pt x="0" y="0"/>
                </a:lnTo>
                <a:close/>
              </a:path>
            </a:pathLst>
          </a:custGeom>
          <a:blipFill>
            <a:blip r:embed="rId3"/>
            <a:stretch>
              <a:fillRect/>
            </a:stretch>
          </a:blipFill>
        </p:spPr>
      </p:sp>
      <p:sp>
        <p:nvSpPr>
          <p:cNvPr id="15" name="Freeform 15"/>
          <p:cNvSpPr/>
          <p:nvPr/>
        </p:nvSpPr>
        <p:spPr>
          <a:xfrm>
            <a:off x="6234864" y="1689641"/>
            <a:ext cx="5915882" cy="2736096"/>
          </a:xfrm>
          <a:custGeom>
            <a:avLst/>
            <a:gdLst/>
            <a:ahLst/>
            <a:cxnLst/>
            <a:rect l="l" t="t" r="r" b="b"/>
            <a:pathLst>
              <a:path w="5915882" h="2736096">
                <a:moveTo>
                  <a:pt x="0" y="0"/>
                </a:moveTo>
                <a:lnTo>
                  <a:pt x="5915882" y="0"/>
                </a:lnTo>
                <a:lnTo>
                  <a:pt x="5915882" y="2736096"/>
                </a:lnTo>
                <a:lnTo>
                  <a:pt x="0" y="2736096"/>
                </a:lnTo>
                <a:lnTo>
                  <a:pt x="0" y="0"/>
                </a:lnTo>
                <a:close/>
              </a:path>
            </a:pathLst>
          </a:custGeom>
          <a:blipFill>
            <a:blip r:embed="rId4"/>
            <a:stretch>
              <a:fillRect/>
            </a:stretch>
          </a:blipFill>
        </p:spPr>
      </p:sp>
      <p:sp>
        <p:nvSpPr>
          <p:cNvPr id="16" name="Freeform 16"/>
          <p:cNvSpPr/>
          <p:nvPr/>
        </p:nvSpPr>
        <p:spPr>
          <a:xfrm>
            <a:off x="416722" y="4865711"/>
            <a:ext cx="5527852" cy="2459894"/>
          </a:xfrm>
          <a:custGeom>
            <a:avLst/>
            <a:gdLst/>
            <a:ahLst/>
            <a:cxnLst/>
            <a:rect l="l" t="t" r="r" b="b"/>
            <a:pathLst>
              <a:path w="5527852" h="2459894">
                <a:moveTo>
                  <a:pt x="0" y="0"/>
                </a:moveTo>
                <a:lnTo>
                  <a:pt x="5527852" y="0"/>
                </a:lnTo>
                <a:lnTo>
                  <a:pt x="5527852" y="2459894"/>
                </a:lnTo>
                <a:lnTo>
                  <a:pt x="0" y="2459894"/>
                </a:lnTo>
                <a:lnTo>
                  <a:pt x="0" y="0"/>
                </a:lnTo>
                <a:close/>
              </a:path>
            </a:pathLst>
          </a:custGeom>
          <a:blipFill>
            <a:blip r:embed="rId5"/>
            <a:stretch>
              <a:fillRect/>
            </a:stretch>
          </a:blipFill>
        </p:spPr>
      </p:sp>
      <p:sp>
        <p:nvSpPr>
          <p:cNvPr id="17" name="Freeform 17"/>
          <p:cNvSpPr/>
          <p:nvPr/>
        </p:nvSpPr>
        <p:spPr>
          <a:xfrm>
            <a:off x="6234864" y="4816262"/>
            <a:ext cx="5915882" cy="2558792"/>
          </a:xfrm>
          <a:custGeom>
            <a:avLst/>
            <a:gdLst/>
            <a:ahLst/>
            <a:cxnLst/>
            <a:rect l="l" t="t" r="r" b="b"/>
            <a:pathLst>
              <a:path w="5915882" h="2558792">
                <a:moveTo>
                  <a:pt x="0" y="0"/>
                </a:moveTo>
                <a:lnTo>
                  <a:pt x="5915882" y="0"/>
                </a:lnTo>
                <a:lnTo>
                  <a:pt x="5915882" y="2558792"/>
                </a:lnTo>
                <a:lnTo>
                  <a:pt x="0" y="2558792"/>
                </a:lnTo>
                <a:lnTo>
                  <a:pt x="0" y="0"/>
                </a:lnTo>
                <a:close/>
              </a:path>
            </a:pathLst>
          </a:custGeom>
          <a:blipFill>
            <a:blip r:embed="rId6"/>
            <a:stretch>
              <a:fillRect t="-2453" b="-2453"/>
            </a:stretch>
          </a:blipFill>
        </p:spPr>
      </p:sp>
      <p:sp>
        <p:nvSpPr>
          <p:cNvPr id="18" name="Freeform 18"/>
          <p:cNvSpPr/>
          <p:nvPr/>
        </p:nvSpPr>
        <p:spPr>
          <a:xfrm>
            <a:off x="12436701" y="4796544"/>
            <a:ext cx="5808981" cy="2374421"/>
          </a:xfrm>
          <a:custGeom>
            <a:avLst/>
            <a:gdLst/>
            <a:ahLst/>
            <a:cxnLst/>
            <a:rect l="l" t="t" r="r" b="b"/>
            <a:pathLst>
              <a:path w="5808981" h="2374421">
                <a:moveTo>
                  <a:pt x="0" y="0"/>
                </a:moveTo>
                <a:lnTo>
                  <a:pt x="5808981" y="0"/>
                </a:lnTo>
                <a:lnTo>
                  <a:pt x="5808981" y="2374421"/>
                </a:lnTo>
                <a:lnTo>
                  <a:pt x="0" y="2374421"/>
                </a:lnTo>
                <a:lnTo>
                  <a:pt x="0" y="0"/>
                </a:lnTo>
                <a:close/>
              </a:path>
            </a:pathLst>
          </a:custGeom>
          <a:blipFill>
            <a:blip r:embed="rId7"/>
            <a:stretch>
              <a:fillRect/>
            </a:stretch>
          </a:blipFill>
        </p:spPr>
      </p:sp>
      <p:sp>
        <p:nvSpPr>
          <p:cNvPr id="19" name="Freeform 19"/>
          <p:cNvSpPr/>
          <p:nvPr/>
        </p:nvSpPr>
        <p:spPr>
          <a:xfrm>
            <a:off x="286877" y="7760892"/>
            <a:ext cx="5527852" cy="2280239"/>
          </a:xfrm>
          <a:custGeom>
            <a:avLst/>
            <a:gdLst/>
            <a:ahLst/>
            <a:cxnLst/>
            <a:rect l="l" t="t" r="r" b="b"/>
            <a:pathLst>
              <a:path w="5527852" h="2280239">
                <a:moveTo>
                  <a:pt x="0" y="0"/>
                </a:moveTo>
                <a:lnTo>
                  <a:pt x="5527853" y="0"/>
                </a:lnTo>
                <a:lnTo>
                  <a:pt x="5527853" y="2280239"/>
                </a:lnTo>
                <a:lnTo>
                  <a:pt x="0" y="2280239"/>
                </a:lnTo>
                <a:lnTo>
                  <a:pt x="0" y="0"/>
                </a:lnTo>
                <a:close/>
              </a:path>
            </a:pathLst>
          </a:custGeom>
          <a:blipFill>
            <a:blip r:embed="rId8"/>
            <a:stretch>
              <a:fillRect/>
            </a:stretch>
          </a:blipFill>
        </p:spPr>
      </p:sp>
      <p:sp>
        <p:nvSpPr>
          <p:cNvPr id="20" name="Freeform 20"/>
          <p:cNvSpPr/>
          <p:nvPr/>
        </p:nvSpPr>
        <p:spPr>
          <a:xfrm>
            <a:off x="6373199" y="7624495"/>
            <a:ext cx="5736821" cy="2416636"/>
          </a:xfrm>
          <a:custGeom>
            <a:avLst/>
            <a:gdLst/>
            <a:ahLst/>
            <a:cxnLst/>
            <a:rect l="l" t="t" r="r" b="b"/>
            <a:pathLst>
              <a:path w="5736821" h="2416636">
                <a:moveTo>
                  <a:pt x="0" y="0"/>
                </a:moveTo>
                <a:lnTo>
                  <a:pt x="5736822" y="0"/>
                </a:lnTo>
                <a:lnTo>
                  <a:pt x="5736822" y="2416636"/>
                </a:lnTo>
                <a:lnTo>
                  <a:pt x="0" y="2416636"/>
                </a:lnTo>
                <a:lnTo>
                  <a:pt x="0" y="0"/>
                </a:lnTo>
                <a:close/>
              </a:path>
            </a:pathLst>
          </a:custGeom>
          <a:blipFill>
            <a:blip r:embed="rId9"/>
            <a:stretch>
              <a:fillRect/>
            </a:stretch>
          </a:blipFill>
        </p:spPr>
      </p:sp>
      <p:sp>
        <p:nvSpPr>
          <p:cNvPr id="21" name="Freeform 21"/>
          <p:cNvSpPr/>
          <p:nvPr/>
        </p:nvSpPr>
        <p:spPr>
          <a:xfrm>
            <a:off x="12436701" y="7525674"/>
            <a:ext cx="5527108" cy="2473381"/>
          </a:xfrm>
          <a:custGeom>
            <a:avLst/>
            <a:gdLst/>
            <a:ahLst/>
            <a:cxnLst/>
            <a:rect l="l" t="t" r="r" b="b"/>
            <a:pathLst>
              <a:path w="5527108" h="2473381">
                <a:moveTo>
                  <a:pt x="0" y="0"/>
                </a:moveTo>
                <a:lnTo>
                  <a:pt x="5527109" y="0"/>
                </a:lnTo>
                <a:lnTo>
                  <a:pt x="5527109" y="2473381"/>
                </a:lnTo>
                <a:lnTo>
                  <a:pt x="0" y="2473381"/>
                </a:lnTo>
                <a:lnTo>
                  <a:pt x="0" y="0"/>
                </a:lnTo>
                <a:close/>
              </a:path>
            </a:pathLst>
          </a:custGeom>
          <a:blipFill>
            <a:blip r:embed="rId10"/>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440834" y="679099"/>
            <a:ext cx="4885473" cy="775403"/>
            <a:chOff x="0" y="0"/>
            <a:chExt cx="1336955" cy="212196"/>
          </a:xfrm>
        </p:grpSpPr>
        <p:sp>
          <p:nvSpPr>
            <p:cNvPr id="3" name="Freeform 3"/>
            <p:cNvSpPr/>
            <p:nvPr/>
          </p:nvSpPr>
          <p:spPr>
            <a:xfrm>
              <a:off x="0" y="0"/>
              <a:ext cx="1336955" cy="212196"/>
            </a:xfrm>
            <a:custGeom>
              <a:avLst/>
              <a:gdLst/>
              <a:ahLst/>
              <a:cxnLst/>
              <a:rect l="l" t="t" r="r" b="b"/>
              <a:pathLst>
                <a:path w="1336955" h="212196">
                  <a:moveTo>
                    <a:pt x="58633" y="0"/>
                  </a:moveTo>
                  <a:lnTo>
                    <a:pt x="1278322" y="0"/>
                  </a:lnTo>
                  <a:cubicBezTo>
                    <a:pt x="1293872" y="0"/>
                    <a:pt x="1308786" y="6177"/>
                    <a:pt x="1319782" y="17173"/>
                  </a:cubicBezTo>
                  <a:cubicBezTo>
                    <a:pt x="1330778" y="28169"/>
                    <a:pt x="1336955" y="43083"/>
                    <a:pt x="1336955" y="58633"/>
                  </a:cubicBezTo>
                  <a:lnTo>
                    <a:pt x="1336955" y="153563"/>
                  </a:lnTo>
                  <a:cubicBezTo>
                    <a:pt x="1336955" y="169114"/>
                    <a:pt x="1330778" y="184027"/>
                    <a:pt x="1319782" y="195023"/>
                  </a:cubicBezTo>
                  <a:cubicBezTo>
                    <a:pt x="1308786" y="206019"/>
                    <a:pt x="1293872" y="212196"/>
                    <a:pt x="1278322" y="212196"/>
                  </a:cubicBezTo>
                  <a:lnTo>
                    <a:pt x="58633" y="212196"/>
                  </a:lnTo>
                  <a:cubicBezTo>
                    <a:pt x="43083" y="212196"/>
                    <a:pt x="28169" y="206019"/>
                    <a:pt x="17173" y="195023"/>
                  </a:cubicBezTo>
                  <a:cubicBezTo>
                    <a:pt x="6177" y="184027"/>
                    <a:pt x="0" y="169114"/>
                    <a:pt x="0" y="153563"/>
                  </a:cubicBezTo>
                  <a:lnTo>
                    <a:pt x="0" y="58633"/>
                  </a:lnTo>
                  <a:cubicBezTo>
                    <a:pt x="0" y="43083"/>
                    <a:pt x="6177" y="28169"/>
                    <a:pt x="17173" y="17173"/>
                  </a:cubicBezTo>
                  <a:cubicBezTo>
                    <a:pt x="28169" y="6177"/>
                    <a:pt x="43083" y="0"/>
                    <a:pt x="58633" y="0"/>
                  </a:cubicBezTo>
                  <a:close/>
                </a:path>
              </a:pathLst>
            </a:custGeom>
            <a:solidFill>
              <a:srgbClr val="361474"/>
            </a:solidFill>
          </p:spPr>
        </p:sp>
        <p:sp>
          <p:nvSpPr>
            <p:cNvPr id="4" name="TextBox 4"/>
            <p:cNvSpPr txBox="1"/>
            <p:nvPr/>
          </p:nvSpPr>
          <p:spPr>
            <a:xfrm>
              <a:off x="0" y="-28575"/>
              <a:ext cx="1336955" cy="240771"/>
            </a:xfrm>
            <a:prstGeom prst="rect">
              <a:avLst/>
            </a:prstGeom>
          </p:spPr>
          <p:txBody>
            <a:bodyPr lIns="50800" tIns="50800" rIns="50800" bIns="50800" rtlCol="0" anchor="ctr"/>
            <a:lstStyle/>
            <a:p>
              <a:pPr algn="ctr">
                <a:lnSpc>
                  <a:spcPts val="1960"/>
                </a:lnSpc>
              </a:pPr>
              <a:endParaRPr/>
            </a:p>
          </p:txBody>
        </p:sp>
      </p:grpSp>
      <p:sp>
        <p:nvSpPr>
          <p:cNvPr id="5" name="TextBox 5"/>
          <p:cNvSpPr txBox="1"/>
          <p:nvPr/>
        </p:nvSpPr>
        <p:spPr>
          <a:xfrm>
            <a:off x="-179116" y="752475"/>
            <a:ext cx="4362037" cy="542925"/>
          </a:xfrm>
          <a:prstGeom prst="rect">
            <a:avLst/>
          </a:prstGeom>
        </p:spPr>
        <p:txBody>
          <a:bodyPr lIns="0" tIns="0" rIns="0" bIns="0" rtlCol="0" anchor="t">
            <a:spAutoFit/>
          </a:bodyPr>
          <a:lstStyle/>
          <a:p>
            <a:pPr algn="ctr">
              <a:lnSpc>
                <a:spcPts val="4200"/>
              </a:lnSpc>
            </a:pPr>
            <a:r>
              <a:rPr lang="en-US" sz="3000" b="1">
                <a:solidFill>
                  <a:srgbClr val="FFFFFF"/>
                </a:solidFill>
                <a:latin typeface="Poppins Bold"/>
                <a:ea typeface="Poppins Bold"/>
                <a:cs typeface="Poppins Bold"/>
                <a:sym typeface="Poppins Bold"/>
              </a:rPr>
              <a:t>Survey Results</a:t>
            </a:r>
          </a:p>
        </p:txBody>
      </p:sp>
      <p:grpSp>
        <p:nvGrpSpPr>
          <p:cNvPr id="6" name="Group 6"/>
          <p:cNvGrpSpPr/>
          <p:nvPr/>
        </p:nvGrpSpPr>
        <p:grpSpPr>
          <a:xfrm>
            <a:off x="-2958391" y="-4053734"/>
            <a:ext cx="12102391" cy="1210239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308854" y="-2404197"/>
            <a:ext cx="8803317" cy="880331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431575" y="3097986"/>
            <a:ext cx="17143039" cy="4848225"/>
          </a:xfrm>
          <a:prstGeom prst="rect">
            <a:avLst/>
          </a:prstGeom>
        </p:spPr>
        <p:txBody>
          <a:bodyPr lIns="0" tIns="0" rIns="0" bIns="0" rtlCol="0" anchor="t">
            <a:spAutoFit/>
          </a:bodyPr>
          <a:lstStyle/>
          <a:p>
            <a:pPr marL="647700" lvl="1" indent="-323850" algn="l">
              <a:lnSpc>
                <a:spcPts val="4200"/>
              </a:lnSpc>
              <a:buFont typeface="Arial"/>
              <a:buChar char="•"/>
            </a:pPr>
            <a:r>
              <a:rPr lang="en-US" sz="3000" b="1">
                <a:solidFill>
                  <a:srgbClr val="361474"/>
                </a:solidFill>
                <a:latin typeface="Arial Bold"/>
                <a:ea typeface="Arial Bold"/>
                <a:cs typeface="Arial Bold"/>
                <a:sym typeface="Arial Bold"/>
              </a:rPr>
              <a:t>The survey results indicate that the majority of respondents (95.5%) are aged 19-30 and primarily use YouTube (63.6%) as their entertainment app. Most users prefer video/movie content (63.6%) and highly value high-quality streaming (54.5%). </a:t>
            </a:r>
          </a:p>
          <a:p>
            <a:pPr algn="l">
              <a:lnSpc>
                <a:spcPts val="4200"/>
              </a:lnSpc>
            </a:pPr>
            <a:endParaRPr lang="en-US" sz="3000" b="1">
              <a:solidFill>
                <a:srgbClr val="361474"/>
              </a:solidFill>
              <a:latin typeface="Arial Bold"/>
              <a:ea typeface="Arial Bold"/>
              <a:cs typeface="Arial Bold"/>
              <a:sym typeface="Arial Bold"/>
            </a:endParaRPr>
          </a:p>
          <a:p>
            <a:pPr algn="l">
              <a:lnSpc>
                <a:spcPts val="4200"/>
              </a:lnSpc>
            </a:pPr>
            <a:endParaRPr lang="en-US" sz="3000" b="1">
              <a:solidFill>
                <a:srgbClr val="361474"/>
              </a:solidFill>
              <a:latin typeface="Arial Bold"/>
              <a:ea typeface="Arial Bold"/>
              <a:cs typeface="Arial Bold"/>
              <a:sym typeface="Arial Bold"/>
            </a:endParaRPr>
          </a:p>
          <a:p>
            <a:pPr algn="l">
              <a:lnSpc>
                <a:spcPts val="4200"/>
              </a:lnSpc>
            </a:pPr>
            <a:endParaRPr lang="en-US" sz="3000" b="1">
              <a:solidFill>
                <a:srgbClr val="361474"/>
              </a:solidFill>
              <a:latin typeface="Arial Bold"/>
              <a:ea typeface="Arial Bold"/>
              <a:cs typeface="Arial Bold"/>
              <a:sym typeface="Arial Bold"/>
            </a:endParaRPr>
          </a:p>
          <a:p>
            <a:pPr marL="647700" lvl="1" indent="-323850" algn="l">
              <a:lnSpc>
                <a:spcPts val="4200"/>
              </a:lnSpc>
              <a:buFont typeface="Arial"/>
              <a:buChar char="•"/>
            </a:pPr>
            <a:r>
              <a:rPr lang="en-US" sz="3000" b="1">
                <a:solidFill>
                  <a:srgbClr val="361474"/>
                </a:solidFill>
                <a:latin typeface="Arial Bold"/>
                <a:ea typeface="Arial Bold"/>
                <a:cs typeface="Arial Bold"/>
                <a:sym typeface="Arial Bold"/>
              </a:rPr>
              <a:t>The biggest dissatisfaction with entertainment apps is excessive ads (86.4%), while navigation preference is split between bottom navigation bars (31.8%) and search-focused options (22.7%).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C7C9FF">
                <a:alpha val="69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5047759" y="3749017"/>
            <a:ext cx="3240241" cy="6504134"/>
          </a:xfrm>
          <a:custGeom>
            <a:avLst/>
            <a:gdLst/>
            <a:ahLst/>
            <a:cxnLst/>
            <a:rect l="l" t="t" r="r" b="b"/>
            <a:pathLst>
              <a:path w="3240241" h="6504134">
                <a:moveTo>
                  <a:pt x="0" y="0"/>
                </a:moveTo>
                <a:lnTo>
                  <a:pt x="3240241" y="0"/>
                </a:lnTo>
                <a:lnTo>
                  <a:pt x="3240241" y="6504133"/>
                </a:lnTo>
                <a:lnTo>
                  <a:pt x="0" y="6504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4355646" y="-1448305"/>
            <a:ext cx="3932354" cy="13183610"/>
            <a:chOff x="0" y="0"/>
            <a:chExt cx="1035682" cy="3472227"/>
          </a:xfrm>
        </p:grpSpPr>
        <p:sp>
          <p:nvSpPr>
            <p:cNvPr id="4" name="Freeform 4"/>
            <p:cNvSpPr/>
            <p:nvPr/>
          </p:nvSpPr>
          <p:spPr>
            <a:xfrm>
              <a:off x="0" y="0"/>
              <a:ext cx="1035682" cy="3472226"/>
            </a:xfrm>
            <a:custGeom>
              <a:avLst/>
              <a:gdLst/>
              <a:ahLst/>
              <a:cxnLst/>
              <a:rect l="l" t="t" r="r" b="b"/>
              <a:pathLst>
                <a:path w="1035682" h="3472226">
                  <a:moveTo>
                    <a:pt x="0" y="0"/>
                  </a:moveTo>
                  <a:lnTo>
                    <a:pt x="1035682" y="0"/>
                  </a:lnTo>
                  <a:lnTo>
                    <a:pt x="1035682" y="3472226"/>
                  </a:lnTo>
                  <a:lnTo>
                    <a:pt x="0" y="3472226"/>
                  </a:lnTo>
                  <a:close/>
                </a:path>
              </a:pathLst>
            </a:custGeom>
            <a:solidFill>
              <a:srgbClr val="200C46"/>
            </a:solidFill>
          </p:spPr>
        </p:sp>
        <p:sp>
          <p:nvSpPr>
            <p:cNvPr id="5" name="TextBox 5"/>
            <p:cNvSpPr txBox="1"/>
            <p:nvPr/>
          </p:nvSpPr>
          <p:spPr>
            <a:xfrm>
              <a:off x="0" y="-19050"/>
              <a:ext cx="1035682" cy="3491277"/>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655869" y="-206115"/>
            <a:ext cx="4510336" cy="4510336"/>
          </a:xfrm>
          <a:custGeom>
            <a:avLst/>
            <a:gdLst/>
            <a:ahLst/>
            <a:cxnLst/>
            <a:rect l="l" t="t" r="r" b="b"/>
            <a:pathLst>
              <a:path w="4510336" h="4510336">
                <a:moveTo>
                  <a:pt x="0" y="0"/>
                </a:moveTo>
                <a:lnTo>
                  <a:pt x="4510336" y="0"/>
                </a:lnTo>
                <a:lnTo>
                  <a:pt x="4510336" y="4510337"/>
                </a:lnTo>
                <a:lnTo>
                  <a:pt x="0" y="451033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grpSp>
        <p:nvGrpSpPr>
          <p:cNvPr id="7" name="Group 7"/>
          <p:cNvGrpSpPr/>
          <p:nvPr/>
        </p:nvGrpSpPr>
        <p:grpSpPr>
          <a:xfrm>
            <a:off x="14058183" y="196207"/>
            <a:ext cx="3705708" cy="3705693"/>
            <a:chOff x="0" y="0"/>
            <a:chExt cx="6350000" cy="6349975"/>
          </a:xfrm>
        </p:grpSpPr>
        <p:sp>
          <p:nvSpPr>
            <p:cNvPr id="8" name="Freeform 8"/>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t="-24876" b="-25217"/>
              </a:stretch>
            </a:blipFill>
          </p:spPr>
        </p:sp>
      </p:grpSp>
      <p:sp>
        <p:nvSpPr>
          <p:cNvPr id="9" name="TextBox 9"/>
          <p:cNvSpPr txBox="1"/>
          <p:nvPr/>
        </p:nvSpPr>
        <p:spPr>
          <a:xfrm>
            <a:off x="3802875" y="401211"/>
            <a:ext cx="5824011" cy="627460"/>
          </a:xfrm>
          <a:prstGeom prst="rect">
            <a:avLst/>
          </a:prstGeom>
        </p:spPr>
        <p:txBody>
          <a:bodyPr lIns="0" tIns="0" rIns="0" bIns="0" rtlCol="0" anchor="t">
            <a:spAutoFit/>
          </a:bodyPr>
          <a:lstStyle/>
          <a:p>
            <a:pPr algn="ctr">
              <a:lnSpc>
                <a:spcPts val="4959"/>
              </a:lnSpc>
            </a:pPr>
            <a:r>
              <a:rPr lang="en-US" sz="4312" b="1" spc="-86">
                <a:solidFill>
                  <a:srgbClr val="361474"/>
                </a:solidFill>
                <a:latin typeface="Open Sauce Bold"/>
                <a:ea typeface="Open Sauce Bold"/>
                <a:cs typeface="Open Sauce Bold"/>
                <a:sym typeface="Open Sauce Bold"/>
              </a:rPr>
              <a:t>Male User Persona</a:t>
            </a:r>
          </a:p>
        </p:txBody>
      </p:sp>
      <p:sp>
        <p:nvSpPr>
          <p:cNvPr id="10" name="TextBox 10"/>
          <p:cNvSpPr txBox="1"/>
          <p:nvPr/>
        </p:nvSpPr>
        <p:spPr>
          <a:xfrm>
            <a:off x="14974779" y="4427344"/>
            <a:ext cx="2789111" cy="476250"/>
          </a:xfrm>
          <a:prstGeom prst="rect">
            <a:avLst/>
          </a:prstGeom>
        </p:spPr>
        <p:txBody>
          <a:bodyPr lIns="0" tIns="0" rIns="0" bIns="0" rtlCol="0" anchor="t">
            <a:spAutoFit/>
          </a:bodyPr>
          <a:lstStyle/>
          <a:p>
            <a:pPr algn="l">
              <a:lnSpc>
                <a:spcPts val="3899"/>
              </a:lnSpc>
              <a:spcBef>
                <a:spcPct val="0"/>
              </a:spcBef>
            </a:pPr>
            <a:r>
              <a:rPr lang="en-US" sz="2999" b="1">
                <a:solidFill>
                  <a:srgbClr val="FDFBFB"/>
                </a:solidFill>
                <a:latin typeface="Open Sauce Bold"/>
                <a:ea typeface="Open Sauce Bold"/>
                <a:cs typeface="Open Sauce Bold"/>
                <a:sym typeface="Open Sauce Bold"/>
              </a:rPr>
              <a:t>Jenil Goswami</a:t>
            </a:r>
          </a:p>
        </p:txBody>
      </p:sp>
      <p:sp>
        <p:nvSpPr>
          <p:cNvPr id="11" name="TextBox 11"/>
          <p:cNvSpPr txBox="1"/>
          <p:nvPr/>
        </p:nvSpPr>
        <p:spPr>
          <a:xfrm>
            <a:off x="14974779" y="5027419"/>
            <a:ext cx="1460540" cy="476250"/>
          </a:xfrm>
          <a:prstGeom prst="rect">
            <a:avLst/>
          </a:prstGeom>
        </p:spPr>
        <p:txBody>
          <a:bodyPr lIns="0" tIns="0" rIns="0" bIns="0" rtlCol="0" anchor="t">
            <a:spAutoFit/>
          </a:bodyPr>
          <a:lstStyle/>
          <a:p>
            <a:pPr algn="ctr">
              <a:lnSpc>
                <a:spcPts val="3899"/>
              </a:lnSpc>
              <a:spcBef>
                <a:spcPct val="0"/>
              </a:spcBef>
            </a:pPr>
            <a:r>
              <a:rPr lang="en-US" sz="2999" b="1">
                <a:solidFill>
                  <a:srgbClr val="FDFBFB"/>
                </a:solidFill>
                <a:latin typeface="Open Sauce Bold"/>
                <a:ea typeface="Open Sauce Bold"/>
                <a:cs typeface="Open Sauce Bold"/>
                <a:sym typeface="Open Sauce Bold"/>
              </a:rPr>
              <a:t>Age  25</a:t>
            </a:r>
          </a:p>
        </p:txBody>
      </p:sp>
      <p:sp>
        <p:nvSpPr>
          <p:cNvPr id="12" name="TextBox 12"/>
          <p:cNvSpPr txBox="1"/>
          <p:nvPr/>
        </p:nvSpPr>
        <p:spPr>
          <a:xfrm>
            <a:off x="14745606" y="5627494"/>
            <a:ext cx="3722846" cy="476250"/>
          </a:xfrm>
          <a:prstGeom prst="rect">
            <a:avLst/>
          </a:prstGeom>
        </p:spPr>
        <p:txBody>
          <a:bodyPr lIns="0" tIns="0" rIns="0" bIns="0" rtlCol="0" anchor="t">
            <a:spAutoFit/>
          </a:bodyPr>
          <a:lstStyle/>
          <a:p>
            <a:pPr algn="ctr">
              <a:lnSpc>
                <a:spcPts val="3899"/>
              </a:lnSpc>
              <a:spcBef>
                <a:spcPct val="0"/>
              </a:spcBef>
            </a:pPr>
            <a:r>
              <a:rPr lang="en-US" sz="2999" b="1">
                <a:solidFill>
                  <a:srgbClr val="FDFBFB"/>
                </a:solidFill>
                <a:latin typeface="Open Sauce Bold"/>
                <a:ea typeface="Open Sauce Bold"/>
                <a:cs typeface="Open Sauce Bold"/>
                <a:sym typeface="Open Sauce Bold"/>
              </a:rPr>
              <a:t>Software Engineer  </a:t>
            </a:r>
          </a:p>
        </p:txBody>
      </p:sp>
      <p:sp>
        <p:nvSpPr>
          <p:cNvPr id="13" name="TextBox 13"/>
          <p:cNvSpPr txBox="1"/>
          <p:nvPr/>
        </p:nvSpPr>
        <p:spPr>
          <a:xfrm>
            <a:off x="14974779" y="6293279"/>
            <a:ext cx="2794159" cy="476250"/>
          </a:xfrm>
          <a:prstGeom prst="rect">
            <a:avLst/>
          </a:prstGeom>
        </p:spPr>
        <p:txBody>
          <a:bodyPr lIns="0" tIns="0" rIns="0" bIns="0" rtlCol="0" anchor="t">
            <a:spAutoFit/>
          </a:bodyPr>
          <a:lstStyle/>
          <a:p>
            <a:pPr algn="ctr">
              <a:lnSpc>
                <a:spcPts val="3899"/>
              </a:lnSpc>
              <a:spcBef>
                <a:spcPct val="0"/>
              </a:spcBef>
            </a:pPr>
            <a:r>
              <a:rPr lang="en-US" sz="2999" b="1">
                <a:solidFill>
                  <a:srgbClr val="FDFBFB"/>
                </a:solidFill>
                <a:latin typeface="Open Sauce Bold"/>
                <a:ea typeface="Open Sauce Bold"/>
                <a:cs typeface="Open Sauce Bold"/>
                <a:sym typeface="Open Sauce Bold"/>
              </a:rPr>
              <a:t>Anand, Gujarat</a:t>
            </a:r>
          </a:p>
        </p:txBody>
      </p:sp>
      <p:grpSp>
        <p:nvGrpSpPr>
          <p:cNvPr id="14" name="Group 14"/>
          <p:cNvGrpSpPr/>
          <p:nvPr/>
        </p:nvGrpSpPr>
        <p:grpSpPr>
          <a:xfrm>
            <a:off x="333320" y="1304448"/>
            <a:ext cx="47625" cy="1970849"/>
            <a:chOff x="0" y="0"/>
            <a:chExt cx="12543" cy="519071"/>
          </a:xfrm>
        </p:grpSpPr>
        <p:sp>
          <p:nvSpPr>
            <p:cNvPr id="15" name="Freeform 15"/>
            <p:cNvSpPr/>
            <p:nvPr/>
          </p:nvSpPr>
          <p:spPr>
            <a:xfrm>
              <a:off x="0" y="0"/>
              <a:ext cx="12543" cy="519071"/>
            </a:xfrm>
            <a:custGeom>
              <a:avLst/>
              <a:gdLst/>
              <a:ahLst/>
              <a:cxnLst/>
              <a:rect l="l" t="t" r="r" b="b"/>
              <a:pathLst>
                <a:path w="12543" h="519071">
                  <a:moveTo>
                    <a:pt x="0" y="0"/>
                  </a:moveTo>
                  <a:lnTo>
                    <a:pt x="12543" y="0"/>
                  </a:lnTo>
                  <a:lnTo>
                    <a:pt x="12543" y="519071"/>
                  </a:lnTo>
                  <a:lnTo>
                    <a:pt x="0" y="519071"/>
                  </a:lnTo>
                  <a:close/>
                </a:path>
              </a:pathLst>
            </a:custGeom>
            <a:solidFill>
              <a:srgbClr val="5E17EB"/>
            </a:solidFill>
            <a:ln cap="sq">
              <a:noFill/>
              <a:prstDash val="solid"/>
              <a:miter/>
            </a:ln>
          </p:spPr>
        </p:sp>
        <p:sp>
          <p:nvSpPr>
            <p:cNvPr id="16" name="TextBox 16"/>
            <p:cNvSpPr txBox="1"/>
            <p:nvPr/>
          </p:nvSpPr>
          <p:spPr>
            <a:xfrm>
              <a:off x="0" y="-19050"/>
              <a:ext cx="12543" cy="538121"/>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7" name="TextBox 17"/>
          <p:cNvSpPr txBox="1"/>
          <p:nvPr/>
        </p:nvSpPr>
        <p:spPr>
          <a:xfrm>
            <a:off x="622229" y="1868772"/>
            <a:ext cx="11486791" cy="1406525"/>
          </a:xfrm>
          <a:prstGeom prst="rect">
            <a:avLst/>
          </a:prstGeom>
        </p:spPr>
        <p:txBody>
          <a:bodyPr lIns="0" tIns="0" rIns="0" bIns="0" rtlCol="0" anchor="t">
            <a:spAutoFit/>
          </a:bodyPr>
          <a:lstStyle/>
          <a:p>
            <a:pPr algn="just">
              <a:lnSpc>
                <a:spcPts val="2800"/>
              </a:lnSpc>
            </a:pPr>
            <a:r>
              <a:rPr lang="en-US" sz="2000" spc="-40">
                <a:solidFill>
                  <a:srgbClr val="361474"/>
                </a:solidFill>
                <a:latin typeface="Open Sauce"/>
                <a:ea typeface="Open Sauce"/>
                <a:cs typeface="Open Sauce"/>
                <a:sym typeface="Open Sauce"/>
              </a:rPr>
              <a:t>Jenil is a techsavvy professional who enjoys watching movies and sports in his free time. </a:t>
            </a:r>
          </a:p>
          <a:p>
            <a:pPr algn="just">
              <a:lnSpc>
                <a:spcPts val="2800"/>
              </a:lnSpc>
            </a:pPr>
            <a:r>
              <a:rPr lang="en-US" sz="2000" spc="-40">
                <a:solidFill>
                  <a:srgbClr val="361474"/>
                </a:solidFill>
                <a:latin typeface="Open Sauce"/>
                <a:ea typeface="Open Sauce"/>
                <a:cs typeface="Open Sauce"/>
                <a:sym typeface="Open Sauce"/>
              </a:rPr>
              <a:t>He prefers highquality streaming and often uses entertainment apps to unwind after work. </a:t>
            </a:r>
          </a:p>
          <a:p>
            <a:pPr algn="just">
              <a:lnSpc>
                <a:spcPts val="2800"/>
              </a:lnSpc>
            </a:pPr>
            <a:r>
              <a:rPr lang="en-US" sz="2000" spc="-40">
                <a:solidFill>
                  <a:srgbClr val="361474"/>
                </a:solidFill>
                <a:latin typeface="Open Sauce"/>
                <a:ea typeface="Open Sauce"/>
                <a:cs typeface="Open Sauce"/>
                <a:sym typeface="Open Sauce"/>
              </a:rPr>
              <a:t>He is not a frequent subscriber but occasionally purchases subscriptions when there’s a specific show or sports event he wants to watch.</a:t>
            </a:r>
          </a:p>
        </p:txBody>
      </p:sp>
      <p:sp>
        <p:nvSpPr>
          <p:cNvPr id="18" name="TextBox 18"/>
          <p:cNvSpPr txBox="1"/>
          <p:nvPr/>
        </p:nvSpPr>
        <p:spPr>
          <a:xfrm>
            <a:off x="622229" y="1313973"/>
            <a:ext cx="4397963" cy="368300"/>
          </a:xfrm>
          <a:prstGeom prst="rect">
            <a:avLst/>
          </a:prstGeom>
        </p:spPr>
        <p:txBody>
          <a:bodyPr lIns="0" tIns="0" rIns="0" bIns="0" rtlCol="0" anchor="t">
            <a:spAutoFit/>
          </a:bodyPr>
          <a:lstStyle/>
          <a:p>
            <a:pPr algn="l">
              <a:lnSpc>
                <a:spcPts val="2874"/>
              </a:lnSpc>
            </a:pPr>
            <a:r>
              <a:rPr lang="en-US" sz="2499" b="1" spc="-49">
                <a:solidFill>
                  <a:srgbClr val="361474"/>
                </a:solidFill>
                <a:latin typeface="Open Sauce Bold"/>
                <a:ea typeface="Open Sauce Bold"/>
                <a:cs typeface="Open Sauce Bold"/>
                <a:sym typeface="Open Sauce Bold"/>
              </a:rPr>
              <a:t>DESCRIPTION</a:t>
            </a:r>
          </a:p>
        </p:txBody>
      </p:sp>
      <p:sp>
        <p:nvSpPr>
          <p:cNvPr id="19" name="TextBox 19"/>
          <p:cNvSpPr txBox="1"/>
          <p:nvPr/>
        </p:nvSpPr>
        <p:spPr>
          <a:xfrm>
            <a:off x="534868" y="3635804"/>
            <a:ext cx="5375404" cy="2190750"/>
          </a:xfrm>
          <a:prstGeom prst="rect">
            <a:avLst/>
          </a:prstGeom>
        </p:spPr>
        <p:txBody>
          <a:bodyPr lIns="0" tIns="0" rIns="0" bIns="0" rtlCol="0" anchor="t">
            <a:spAutoFit/>
          </a:bodyPr>
          <a:lstStyle/>
          <a:p>
            <a:pPr algn="just">
              <a:lnSpc>
                <a:spcPts val="3499"/>
              </a:lnSpc>
            </a:pPr>
            <a:r>
              <a:rPr lang="en-US" sz="2499" b="1" spc="-49">
                <a:solidFill>
                  <a:srgbClr val="361474"/>
                </a:solidFill>
                <a:latin typeface="Open Sauce Bold"/>
                <a:ea typeface="Open Sauce Bold"/>
                <a:cs typeface="Open Sauce Bold"/>
                <a:sym typeface="Open Sauce Bold"/>
              </a:rPr>
              <a:t>GOALS</a:t>
            </a:r>
          </a:p>
          <a:p>
            <a:pPr algn="just">
              <a:lnSpc>
                <a:spcPts val="2800"/>
              </a:lnSpc>
            </a:pPr>
            <a:r>
              <a:rPr lang="en-US" sz="2000" spc="-40">
                <a:solidFill>
                  <a:srgbClr val="361474"/>
                </a:solidFill>
                <a:latin typeface="Open Sauce"/>
                <a:ea typeface="Open Sauce"/>
                <a:cs typeface="Open Sauce"/>
                <a:sym typeface="Open Sauce"/>
              </a:rPr>
              <a:t>Wants a seamless streaming experience with minimal interruptions </a:t>
            </a:r>
          </a:p>
          <a:p>
            <a:pPr algn="just">
              <a:lnSpc>
                <a:spcPts val="2800"/>
              </a:lnSpc>
            </a:pPr>
            <a:r>
              <a:rPr lang="en-US" sz="2000" spc="-40">
                <a:solidFill>
                  <a:srgbClr val="361474"/>
                </a:solidFill>
                <a:latin typeface="Open Sauce"/>
                <a:ea typeface="Open Sauce"/>
                <a:cs typeface="Open Sauce"/>
                <a:sym typeface="Open Sauce"/>
              </a:rPr>
              <a:t>Prefers apps that offer highquality video and easy navigation</a:t>
            </a:r>
          </a:p>
          <a:p>
            <a:pPr algn="just">
              <a:lnSpc>
                <a:spcPts val="2800"/>
              </a:lnSpc>
            </a:pPr>
            <a:endParaRPr lang="en-US" sz="2000" spc="-40">
              <a:solidFill>
                <a:srgbClr val="361474"/>
              </a:solidFill>
              <a:latin typeface="Open Sauce"/>
              <a:ea typeface="Open Sauce"/>
              <a:cs typeface="Open Sauce"/>
              <a:sym typeface="Open Sauce"/>
            </a:endParaRPr>
          </a:p>
        </p:txBody>
      </p:sp>
      <p:grpSp>
        <p:nvGrpSpPr>
          <p:cNvPr id="20" name="Group 20"/>
          <p:cNvGrpSpPr/>
          <p:nvPr/>
        </p:nvGrpSpPr>
        <p:grpSpPr>
          <a:xfrm>
            <a:off x="345226" y="3683429"/>
            <a:ext cx="47625" cy="1768192"/>
            <a:chOff x="0" y="0"/>
            <a:chExt cx="12543" cy="465697"/>
          </a:xfrm>
        </p:grpSpPr>
        <p:sp>
          <p:nvSpPr>
            <p:cNvPr id="21" name="Freeform 21"/>
            <p:cNvSpPr/>
            <p:nvPr/>
          </p:nvSpPr>
          <p:spPr>
            <a:xfrm>
              <a:off x="0" y="0"/>
              <a:ext cx="12543" cy="465697"/>
            </a:xfrm>
            <a:custGeom>
              <a:avLst/>
              <a:gdLst/>
              <a:ahLst/>
              <a:cxnLst/>
              <a:rect l="l" t="t" r="r" b="b"/>
              <a:pathLst>
                <a:path w="12543" h="465697">
                  <a:moveTo>
                    <a:pt x="0" y="0"/>
                  </a:moveTo>
                  <a:lnTo>
                    <a:pt x="12543" y="0"/>
                  </a:lnTo>
                  <a:lnTo>
                    <a:pt x="12543" y="465697"/>
                  </a:lnTo>
                  <a:lnTo>
                    <a:pt x="0" y="465697"/>
                  </a:lnTo>
                  <a:close/>
                </a:path>
              </a:pathLst>
            </a:custGeom>
            <a:solidFill>
              <a:srgbClr val="5E17EB"/>
            </a:solidFill>
            <a:ln cap="sq">
              <a:noFill/>
              <a:prstDash val="solid"/>
              <a:miter/>
            </a:ln>
          </p:spPr>
        </p:sp>
        <p:sp>
          <p:nvSpPr>
            <p:cNvPr id="22" name="TextBox 22"/>
            <p:cNvSpPr txBox="1"/>
            <p:nvPr/>
          </p:nvSpPr>
          <p:spPr>
            <a:xfrm>
              <a:off x="0" y="-19050"/>
              <a:ext cx="12543" cy="484747"/>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23" name="TextBox 23"/>
          <p:cNvSpPr txBox="1"/>
          <p:nvPr/>
        </p:nvSpPr>
        <p:spPr>
          <a:xfrm>
            <a:off x="546775" y="5778929"/>
            <a:ext cx="5375404" cy="1485900"/>
          </a:xfrm>
          <a:prstGeom prst="rect">
            <a:avLst/>
          </a:prstGeom>
        </p:spPr>
        <p:txBody>
          <a:bodyPr lIns="0" tIns="0" rIns="0" bIns="0" rtlCol="0" anchor="t">
            <a:spAutoFit/>
          </a:bodyPr>
          <a:lstStyle/>
          <a:p>
            <a:pPr algn="just">
              <a:lnSpc>
                <a:spcPts val="3499"/>
              </a:lnSpc>
            </a:pPr>
            <a:r>
              <a:rPr lang="en-US" sz="2499" b="1" spc="-49">
                <a:solidFill>
                  <a:srgbClr val="361474"/>
                </a:solidFill>
                <a:latin typeface="Open Sauce Bold"/>
                <a:ea typeface="Open Sauce Bold"/>
                <a:cs typeface="Open Sauce Bold"/>
                <a:sym typeface="Open Sauce Bold"/>
              </a:rPr>
              <a:t>FRUSTRATIONS</a:t>
            </a:r>
          </a:p>
          <a:p>
            <a:pPr algn="just">
              <a:lnSpc>
                <a:spcPts val="2800"/>
              </a:lnSpc>
            </a:pPr>
            <a:r>
              <a:rPr lang="en-US" sz="2000" spc="-40">
                <a:solidFill>
                  <a:srgbClr val="361474"/>
                </a:solidFill>
                <a:latin typeface="Open Sauce"/>
                <a:ea typeface="Open Sauce"/>
                <a:cs typeface="Open Sauce"/>
                <a:sym typeface="Open Sauce"/>
              </a:rPr>
              <a:t>Dislikes too many ads in the app </a:t>
            </a:r>
          </a:p>
          <a:p>
            <a:pPr algn="just">
              <a:lnSpc>
                <a:spcPts val="2800"/>
              </a:lnSpc>
            </a:pPr>
            <a:r>
              <a:rPr lang="en-US" sz="2000" spc="-40">
                <a:solidFill>
                  <a:srgbClr val="361474"/>
                </a:solidFill>
                <a:latin typeface="Open Sauce"/>
                <a:ea typeface="Open Sauce"/>
                <a:cs typeface="Open Sauce"/>
                <a:sym typeface="Open Sauce"/>
              </a:rPr>
              <a:t>Finds Subscription costly</a:t>
            </a:r>
          </a:p>
          <a:p>
            <a:pPr algn="just">
              <a:lnSpc>
                <a:spcPts val="2800"/>
              </a:lnSpc>
            </a:pPr>
            <a:endParaRPr lang="en-US" sz="2000" spc="-40">
              <a:solidFill>
                <a:srgbClr val="361474"/>
              </a:solidFill>
              <a:latin typeface="Open Sauce"/>
              <a:ea typeface="Open Sauce"/>
              <a:cs typeface="Open Sauce"/>
              <a:sym typeface="Open Sauce"/>
            </a:endParaRPr>
          </a:p>
        </p:txBody>
      </p:sp>
      <p:grpSp>
        <p:nvGrpSpPr>
          <p:cNvPr id="24" name="Group 24"/>
          <p:cNvGrpSpPr/>
          <p:nvPr/>
        </p:nvGrpSpPr>
        <p:grpSpPr>
          <a:xfrm>
            <a:off x="333320" y="5826554"/>
            <a:ext cx="47625" cy="1389980"/>
            <a:chOff x="0" y="0"/>
            <a:chExt cx="12543" cy="366085"/>
          </a:xfrm>
        </p:grpSpPr>
        <p:sp>
          <p:nvSpPr>
            <p:cNvPr id="25" name="Freeform 25"/>
            <p:cNvSpPr/>
            <p:nvPr/>
          </p:nvSpPr>
          <p:spPr>
            <a:xfrm>
              <a:off x="0" y="0"/>
              <a:ext cx="12543" cy="366085"/>
            </a:xfrm>
            <a:custGeom>
              <a:avLst/>
              <a:gdLst/>
              <a:ahLst/>
              <a:cxnLst/>
              <a:rect l="l" t="t" r="r" b="b"/>
              <a:pathLst>
                <a:path w="12543" h="366085">
                  <a:moveTo>
                    <a:pt x="0" y="0"/>
                  </a:moveTo>
                  <a:lnTo>
                    <a:pt x="12543" y="0"/>
                  </a:lnTo>
                  <a:lnTo>
                    <a:pt x="12543" y="366085"/>
                  </a:lnTo>
                  <a:lnTo>
                    <a:pt x="0" y="366085"/>
                  </a:lnTo>
                  <a:close/>
                </a:path>
              </a:pathLst>
            </a:custGeom>
            <a:solidFill>
              <a:srgbClr val="5E17EB"/>
            </a:solidFill>
            <a:ln cap="sq">
              <a:noFill/>
              <a:prstDash val="solid"/>
              <a:miter/>
            </a:ln>
          </p:spPr>
        </p:sp>
        <p:sp>
          <p:nvSpPr>
            <p:cNvPr id="26" name="TextBox 26"/>
            <p:cNvSpPr txBox="1"/>
            <p:nvPr/>
          </p:nvSpPr>
          <p:spPr>
            <a:xfrm>
              <a:off x="0" y="-19050"/>
              <a:ext cx="12543" cy="38513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27" name="TextBox 27"/>
          <p:cNvSpPr txBox="1"/>
          <p:nvPr/>
        </p:nvSpPr>
        <p:spPr>
          <a:xfrm>
            <a:off x="522962" y="7569629"/>
            <a:ext cx="5375404" cy="2543175"/>
          </a:xfrm>
          <a:prstGeom prst="rect">
            <a:avLst/>
          </a:prstGeom>
        </p:spPr>
        <p:txBody>
          <a:bodyPr lIns="0" tIns="0" rIns="0" bIns="0" rtlCol="0" anchor="t">
            <a:spAutoFit/>
          </a:bodyPr>
          <a:lstStyle/>
          <a:p>
            <a:pPr algn="just">
              <a:lnSpc>
                <a:spcPts val="3499"/>
              </a:lnSpc>
            </a:pPr>
            <a:r>
              <a:rPr lang="en-US" sz="2499" b="1" spc="-49">
                <a:solidFill>
                  <a:srgbClr val="361474"/>
                </a:solidFill>
                <a:latin typeface="Open Sauce Bold"/>
                <a:ea typeface="Open Sauce Bold"/>
                <a:cs typeface="Open Sauce Bold"/>
                <a:sym typeface="Open Sauce Bold"/>
              </a:rPr>
              <a:t>HOBBIES AND INTERESTS</a:t>
            </a:r>
          </a:p>
          <a:p>
            <a:pPr algn="just">
              <a:lnSpc>
                <a:spcPts val="2800"/>
              </a:lnSpc>
            </a:pPr>
            <a:r>
              <a:rPr lang="en-US" sz="2000" spc="-40">
                <a:solidFill>
                  <a:srgbClr val="361474"/>
                </a:solidFill>
                <a:latin typeface="Open Sauce"/>
                <a:ea typeface="Open Sauce"/>
                <a:cs typeface="Open Sauce"/>
                <a:sym typeface="Open Sauce"/>
              </a:rPr>
              <a:t>Watching Movies</a:t>
            </a:r>
          </a:p>
          <a:p>
            <a:pPr algn="just">
              <a:lnSpc>
                <a:spcPts val="2800"/>
              </a:lnSpc>
            </a:pPr>
            <a:r>
              <a:rPr lang="en-US" sz="2000" spc="-40">
                <a:solidFill>
                  <a:srgbClr val="361474"/>
                </a:solidFill>
                <a:latin typeface="Open Sauce"/>
                <a:ea typeface="Open Sauce"/>
                <a:cs typeface="Open Sauce"/>
                <a:sym typeface="Open Sauce"/>
              </a:rPr>
              <a:t>Travelling</a:t>
            </a:r>
          </a:p>
          <a:p>
            <a:pPr algn="just">
              <a:lnSpc>
                <a:spcPts val="2800"/>
              </a:lnSpc>
            </a:pPr>
            <a:r>
              <a:rPr lang="en-US" sz="2000" spc="-40">
                <a:solidFill>
                  <a:srgbClr val="361474"/>
                </a:solidFill>
                <a:latin typeface="Open Sauce"/>
                <a:ea typeface="Open Sauce"/>
                <a:cs typeface="Open Sauce"/>
                <a:sym typeface="Open Sauce"/>
              </a:rPr>
              <a:t>Playing sports</a:t>
            </a:r>
          </a:p>
          <a:p>
            <a:pPr algn="just">
              <a:lnSpc>
                <a:spcPts val="2800"/>
              </a:lnSpc>
            </a:pPr>
            <a:endParaRPr lang="en-US" sz="2000" spc="-40">
              <a:solidFill>
                <a:srgbClr val="361474"/>
              </a:solidFill>
              <a:latin typeface="Open Sauce"/>
              <a:ea typeface="Open Sauce"/>
              <a:cs typeface="Open Sauce"/>
              <a:sym typeface="Open Sauce"/>
            </a:endParaRPr>
          </a:p>
          <a:p>
            <a:pPr algn="just">
              <a:lnSpc>
                <a:spcPts val="2800"/>
              </a:lnSpc>
            </a:pPr>
            <a:endParaRPr lang="en-US" sz="2000" spc="-40">
              <a:solidFill>
                <a:srgbClr val="361474"/>
              </a:solidFill>
              <a:latin typeface="Open Sauce"/>
              <a:ea typeface="Open Sauce"/>
              <a:cs typeface="Open Sauce"/>
              <a:sym typeface="Open Sauce"/>
            </a:endParaRPr>
          </a:p>
          <a:p>
            <a:pPr algn="just">
              <a:lnSpc>
                <a:spcPts val="2800"/>
              </a:lnSpc>
            </a:pPr>
            <a:endParaRPr lang="en-US" sz="2000" spc="-40">
              <a:solidFill>
                <a:srgbClr val="361474"/>
              </a:solidFill>
              <a:latin typeface="Open Sauce"/>
              <a:ea typeface="Open Sauce"/>
              <a:cs typeface="Open Sauce"/>
              <a:sym typeface="Open Sauce"/>
            </a:endParaRPr>
          </a:p>
        </p:txBody>
      </p:sp>
      <p:grpSp>
        <p:nvGrpSpPr>
          <p:cNvPr id="28" name="Group 28"/>
          <p:cNvGrpSpPr/>
          <p:nvPr/>
        </p:nvGrpSpPr>
        <p:grpSpPr>
          <a:xfrm>
            <a:off x="333320" y="7617254"/>
            <a:ext cx="47625" cy="1427456"/>
            <a:chOff x="0" y="0"/>
            <a:chExt cx="12543" cy="375955"/>
          </a:xfrm>
        </p:grpSpPr>
        <p:sp>
          <p:nvSpPr>
            <p:cNvPr id="29" name="Freeform 29"/>
            <p:cNvSpPr/>
            <p:nvPr/>
          </p:nvSpPr>
          <p:spPr>
            <a:xfrm>
              <a:off x="0" y="0"/>
              <a:ext cx="12543" cy="375955"/>
            </a:xfrm>
            <a:custGeom>
              <a:avLst/>
              <a:gdLst/>
              <a:ahLst/>
              <a:cxnLst/>
              <a:rect l="l" t="t" r="r" b="b"/>
              <a:pathLst>
                <a:path w="12543" h="375955">
                  <a:moveTo>
                    <a:pt x="0" y="0"/>
                  </a:moveTo>
                  <a:lnTo>
                    <a:pt x="12543" y="0"/>
                  </a:lnTo>
                  <a:lnTo>
                    <a:pt x="12543" y="375955"/>
                  </a:lnTo>
                  <a:lnTo>
                    <a:pt x="0" y="375955"/>
                  </a:lnTo>
                  <a:close/>
                </a:path>
              </a:pathLst>
            </a:custGeom>
            <a:solidFill>
              <a:srgbClr val="5E17EB"/>
            </a:solidFill>
            <a:ln cap="sq">
              <a:noFill/>
              <a:prstDash val="solid"/>
              <a:miter/>
            </a:ln>
          </p:spPr>
        </p:sp>
        <p:sp>
          <p:nvSpPr>
            <p:cNvPr id="30" name="TextBox 30"/>
            <p:cNvSpPr txBox="1"/>
            <p:nvPr/>
          </p:nvSpPr>
          <p:spPr>
            <a:xfrm>
              <a:off x="0" y="-19050"/>
              <a:ext cx="12543" cy="39500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31" name="TextBox 31"/>
          <p:cNvSpPr txBox="1"/>
          <p:nvPr/>
        </p:nvSpPr>
        <p:spPr>
          <a:xfrm>
            <a:off x="6852096" y="7569629"/>
            <a:ext cx="3391033" cy="2371577"/>
          </a:xfrm>
          <a:prstGeom prst="rect">
            <a:avLst/>
          </a:prstGeom>
        </p:spPr>
        <p:txBody>
          <a:bodyPr lIns="0" tIns="0" rIns="0" bIns="0" rtlCol="0" anchor="t">
            <a:spAutoFit/>
          </a:bodyPr>
          <a:lstStyle/>
          <a:p>
            <a:pPr algn="just">
              <a:lnSpc>
                <a:spcPts val="3499"/>
              </a:lnSpc>
            </a:pPr>
            <a:r>
              <a:rPr lang="en-US" sz="2499" b="1" spc="-49">
                <a:solidFill>
                  <a:srgbClr val="361474"/>
                </a:solidFill>
                <a:latin typeface="Open Sauce Bold"/>
                <a:ea typeface="Open Sauce Bold"/>
                <a:cs typeface="Open Sauce Bold"/>
                <a:sym typeface="Open Sauce Bold"/>
              </a:rPr>
              <a:t>MOTIVATIONS</a:t>
            </a:r>
          </a:p>
          <a:p>
            <a:pPr algn="just">
              <a:lnSpc>
                <a:spcPts val="2800"/>
              </a:lnSpc>
            </a:pPr>
            <a:r>
              <a:rPr lang="en-US" sz="2000" spc="-40">
                <a:solidFill>
                  <a:srgbClr val="361474"/>
                </a:solidFill>
                <a:latin typeface="Open Sauce"/>
                <a:ea typeface="Open Sauce"/>
                <a:cs typeface="Open Sauce"/>
                <a:sym typeface="Open Sauce"/>
              </a:rPr>
              <a:t>Exploration &amp; Discovery</a:t>
            </a:r>
          </a:p>
          <a:p>
            <a:pPr algn="just">
              <a:lnSpc>
                <a:spcPts val="2800"/>
              </a:lnSpc>
            </a:pPr>
            <a:r>
              <a:rPr lang="en-US" sz="2000" spc="-40">
                <a:solidFill>
                  <a:srgbClr val="361474"/>
                </a:solidFill>
                <a:latin typeface="Open Sauce"/>
                <a:ea typeface="Open Sauce"/>
                <a:cs typeface="Open Sauce"/>
                <a:sym typeface="Open Sauce"/>
              </a:rPr>
              <a:t>cultural &amp; Trending event</a:t>
            </a:r>
          </a:p>
          <a:p>
            <a:pPr algn="just">
              <a:lnSpc>
                <a:spcPts val="2800"/>
              </a:lnSpc>
            </a:pPr>
            <a:endParaRPr lang="en-US" sz="2000" spc="-40">
              <a:solidFill>
                <a:srgbClr val="361474"/>
              </a:solidFill>
              <a:latin typeface="Open Sauce"/>
              <a:ea typeface="Open Sauce"/>
              <a:cs typeface="Open Sauce"/>
              <a:sym typeface="Open Sauce"/>
            </a:endParaRPr>
          </a:p>
          <a:p>
            <a:pPr algn="just">
              <a:lnSpc>
                <a:spcPts val="1766"/>
              </a:lnSpc>
            </a:pPr>
            <a:endParaRPr lang="en-US" sz="2000" spc="-40">
              <a:solidFill>
                <a:srgbClr val="361474"/>
              </a:solidFill>
              <a:latin typeface="Open Sauce"/>
              <a:ea typeface="Open Sauce"/>
              <a:cs typeface="Open Sauce"/>
              <a:sym typeface="Open Sauce"/>
            </a:endParaRPr>
          </a:p>
          <a:p>
            <a:pPr algn="just">
              <a:lnSpc>
                <a:spcPts val="1766"/>
              </a:lnSpc>
            </a:pPr>
            <a:endParaRPr lang="en-US" sz="2000" spc="-40">
              <a:solidFill>
                <a:srgbClr val="361474"/>
              </a:solidFill>
              <a:latin typeface="Open Sauce"/>
              <a:ea typeface="Open Sauce"/>
              <a:cs typeface="Open Sauce"/>
              <a:sym typeface="Open Sauce"/>
            </a:endParaRPr>
          </a:p>
          <a:p>
            <a:pPr algn="just">
              <a:lnSpc>
                <a:spcPts val="1766"/>
              </a:lnSpc>
            </a:pPr>
            <a:endParaRPr lang="en-US" sz="2000" spc="-40">
              <a:solidFill>
                <a:srgbClr val="361474"/>
              </a:solidFill>
              <a:latin typeface="Open Sauce"/>
              <a:ea typeface="Open Sauce"/>
              <a:cs typeface="Open Sauce"/>
              <a:sym typeface="Open Sauce"/>
            </a:endParaRPr>
          </a:p>
          <a:p>
            <a:pPr algn="just">
              <a:lnSpc>
                <a:spcPts val="1766"/>
              </a:lnSpc>
            </a:pPr>
            <a:endParaRPr lang="en-US" sz="2000" spc="-40">
              <a:solidFill>
                <a:srgbClr val="361474"/>
              </a:solidFill>
              <a:latin typeface="Open Sauce"/>
              <a:ea typeface="Open Sauce"/>
              <a:cs typeface="Open Sauce"/>
              <a:sym typeface="Open Sauce"/>
            </a:endParaRPr>
          </a:p>
        </p:txBody>
      </p:sp>
      <p:grpSp>
        <p:nvGrpSpPr>
          <p:cNvPr id="32" name="Group 32"/>
          <p:cNvGrpSpPr/>
          <p:nvPr/>
        </p:nvGrpSpPr>
        <p:grpSpPr>
          <a:xfrm>
            <a:off x="6714881" y="7617254"/>
            <a:ext cx="47625" cy="1408735"/>
            <a:chOff x="0" y="0"/>
            <a:chExt cx="19883" cy="588142"/>
          </a:xfrm>
        </p:grpSpPr>
        <p:sp>
          <p:nvSpPr>
            <p:cNvPr id="33" name="Freeform 33"/>
            <p:cNvSpPr/>
            <p:nvPr/>
          </p:nvSpPr>
          <p:spPr>
            <a:xfrm>
              <a:off x="0" y="0"/>
              <a:ext cx="19883" cy="588142"/>
            </a:xfrm>
            <a:custGeom>
              <a:avLst/>
              <a:gdLst/>
              <a:ahLst/>
              <a:cxnLst/>
              <a:rect l="l" t="t" r="r" b="b"/>
              <a:pathLst>
                <a:path w="19883" h="588142">
                  <a:moveTo>
                    <a:pt x="0" y="0"/>
                  </a:moveTo>
                  <a:lnTo>
                    <a:pt x="19883" y="0"/>
                  </a:lnTo>
                  <a:lnTo>
                    <a:pt x="19883" y="588142"/>
                  </a:lnTo>
                  <a:lnTo>
                    <a:pt x="0" y="588142"/>
                  </a:lnTo>
                  <a:close/>
                </a:path>
              </a:pathLst>
            </a:custGeom>
            <a:solidFill>
              <a:srgbClr val="5E17EB"/>
            </a:solidFill>
            <a:ln cap="sq">
              <a:noFill/>
              <a:prstDash val="solid"/>
              <a:miter/>
            </a:ln>
          </p:spPr>
        </p:sp>
        <p:sp>
          <p:nvSpPr>
            <p:cNvPr id="34" name="TextBox 34"/>
            <p:cNvSpPr txBox="1"/>
            <p:nvPr/>
          </p:nvSpPr>
          <p:spPr>
            <a:xfrm>
              <a:off x="0" y="-19050"/>
              <a:ext cx="19883" cy="607192"/>
            </a:xfrm>
            <a:prstGeom prst="rect">
              <a:avLst/>
            </a:prstGeom>
          </p:spPr>
          <p:txBody>
            <a:bodyPr lIns="32047" tIns="32047" rIns="32047" bIns="32047" rtlCol="0" anchor="ctr"/>
            <a:lstStyle/>
            <a:p>
              <a:pPr marL="0" lvl="0" indent="0" algn="ctr">
                <a:lnSpc>
                  <a:spcPts val="2859"/>
                </a:lnSpc>
                <a:spcBef>
                  <a:spcPct val="0"/>
                </a:spcBef>
              </a:pPr>
              <a:endParaRPr/>
            </a:p>
          </p:txBody>
        </p:sp>
      </p:grpSp>
      <p:sp>
        <p:nvSpPr>
          <p:cNvPr id="35" name="TextBox 35"/>
          <p:cNvSpPr txBox="1"/>
          <p:nvPr/>
        </p:nvSpPr>
        <p:spPr>
          <a:xfrm>
            <a:off x="6852416" y="3635804"/>
            <a:ext cx="7265105" cy="3600450"/>
          </a:xfrm>
          <a:prstGeom prst="rect">
            <a:avLst/>
          </a:prstGeom>
        </p:spPr>
        <p:txBody>
          <a:bodyPr lIns="0" tIns="0" rIns="0" bIns="0" rtlCol="0" anchor="t">
            <a:spAutoFit/>
          </a:bodyPr>
          <a:lstStyle/>
          <a:p>
            <a:pPr algn="just">
              <a:lnSpc>
                <a:spcPts val="3499"/>
              </a:lnSpc>
            </a:pPr>
            <a:r>
              <a:rPr lang="en-US" sz="2499" b="1" spc="-49">
                <a:solidFill>
                  <a:srgbClr val="361474"/>
                </a:solidFill>
                <a:latin typeface="Open Sauce Bold"/>
                <a:ea typeface="Open Sauce Bold"/>
                <a:cs typeface="Open Sauce Bold"/>
                <a:sym typeface="Open Sauce Bold"/>
              </a:rPr>
              <a:t>ENTERTAINMENT PREFERENCE</a:t>
            </a:r>
          </a:p>
          <a:p>
            <a:pPr algn="just">
              <a:lnSpc>
                <a:spcPts val="2800"/>
              </a:lnSpc>
            </a:pPr>
            <a:r>
              <a:rPr lang="en-US" sz="2000" spc="-40">
                <a:solidFill>
                  <a:srgbClr val="361474"/>
                </a:solidFill>
                <a:latin typeface="Open Sauce"/>
                <a:ea typeface="Open Sauce"/>
                <a:cs typeface="Open Sauce"/>
                <a:sym typeface="Open Sauce"/>
              </a:rPr>
              <a:t>Most Used App : YouTube </a:t>
            </a:r>
          </a:p>
          <a:p>
            <a:pPr algn="just">
              <a:lnSpc>
                <a:spcPts val="2800"/>
              </a:lnSpc>
            </a:pPr>
            <a:r>
              <a:rPr lang="en-US" sz="2000" spc="-40">
                <a:solidFill>
                  <a:srgbClr val="361474"/>
                </a:solidFill>
                <a:latin typeface="Open Sauce"/>
                <a:ea typeface="Open Sauce"/>
                <a:cs typeface="Open Sauce"/>
                <a:sym typeface="Open Sauce"/>
              </a:rPr>
              <a:t>Frequency of Use : Few times a week </a:t>
            </a:r>
          </a:p>
          <a:p>
            <a:pPr algn="just">
              <a:lnSpc>
                <a:spcPts val="2800"/>
              </a:lnSpc>
            </a:pPr>
            <a:r>
              <a:rPr lang="en-US" sz="2000" spc="-40">
                <a:solidFill>
                  <a:srgbClr val="361474"/>
                </a:solidFill>
                <a:latin typeface="Open Sauce"/>
                <a:ea typeface="Open Sauce"/>
                <a:cs typeface="Open Sauce"/>
                <a:sym typeface="Open Sauce"/>
              </a:rPr>
              <a:t>Preferred Content : Sports and Movies/Video Series </a:t>
            </a:r>
          </a:p>
          <a:p>
            <a:pPr algn="just">
              <a:lnSpc>
                <a:spcPts val="2800"/>
              </a:lnSpc>
            </a:pPr>
            <a:r>
              <a:rPr lang="en-US" sz="2000" spc="-40">
                <a:solidFill>
                  <a:srgbClr val="361474"/>
                </a:solidFill>
                <a:latin typeface="Open Sauce"/>
                <a:ea typeface="Open Sauce"/>
                <a:cs typeface="Open Sauce"/>
                <a:sym typeface="Open Sauce"/>
              </a:rPr>
              <a:t>Favorite Features: High-quality streaming, Trending and popular content </a:t>
            </a:r>
          </a:p>
          <a:p>
            <a:pPr algn="just">
              <a:lnSpc>
                <a:spcPts val="2800"/>
              </a:lnSpc>
            </a:pPr>
            <a:r>
              <a:rPr lang="en-US" sz="2000" spc="-40">
                <a:solidFill>
                  <a:srgbClr val="361474"/>
                </a:solidFill>
                <a:latin typeface="Open Sauce"/>
                <a:ea typeface="Open Sauce"/>
                <a:cs typeface="Open Sauce"/>
                <a:sym typeface="Open Sauce"/>
              </a:rPr>
              <a:t>Browsing Preference: Search and browse, Trending content </a:t>
            </a:r>
          </a:p>
          <a:p>
            <a:pPr algn="just">
              <a:lnSpc>
                <a:spcPts val="2800"/>
              </a:lnSpc>
            </a:pPr>
            <a:r>
              <a:rPr lang="en-US" sz="2000" spc="-40">
                <a:solidFill>
                  <a:srgbClr val="361474"/>
                </a:solidFill>
                <a:latin typeface="Open Sauce"/>
                <a:ea typeface="Open Sauce"/>
                <a:cs typeface="Open Sauce"/>
                <a:sym typeface="Open Sauce"/>
              </a:rPr>
              <a:t>Subscription Behavior: Only purchases subscriptions when there’s a specific need</a:t>
            </a:r>
          </a:p>
          <a:p>
            <a:pPr algn="just">
              <a:lnSpc>
                <a:spcPts val="2800"/>
              </a:lnSpc>
            </a:pPr>
            <a:endParaRPr lang="en-US" sz="2000" spc="-40">
              <a:solidFill>
                <a:srgbClr val="361474"/>
              </a:solidFill>
              <a:latin typeface="Open Sauce"/>
              <a:ea typeface="Open Sauce"/>
              <a:cs typeface="Open Sauce"/>
              <a:sym typeface="Open Sauce"/>
            </a:endParaRPr>
          </a:p>
        </p:txBody>
      </p:sp>
      <p:grpSp>
        <p:nvGrpSpPr>
          <p:cNvPr id="36" name="Group 36"/>
          <p:cNvGrpSpPr/>
          <p:nvPr/>
        </p:nvGrpSpPr>
        <p:grpSpPr>
          <a:xfrm>
            <a:off x="6667256" y="3683429"/>
            <a:ext cx="47625" cy="3159254"/>
            <a:chOff x="0" y="0"/>
            <a:chExt cx="12543" cy="832067"/>
          </a:xfrm>
        </p:grpSpPr>
        <p:sp>
          <p:nvSpPr>
            <p:cNvPr id="37" name="Freeform 37"/>
            <p:cNvSpPr/>
            <p:nvPr/>
          </p:nvSpPr>
          <p:spPr>
            <a:xfrm>
              <a:off x="0" y="0"/>
              <a:ext cx="12543" cy="832067"/>
            </a:xfrm>
            <a:custGeom>
              <a:avLst/>
              <a:gdLst/>
              <a:ahLst/>
              <a:cxnLst/>
              <a:rect l="l" t="t" r="r" b="b"/>
              <a:pathLst>
                <a:path w="12543" h="832067">
                  <a:moveTo>
                    <a:pt x="0" y="0"/>
                  </a:moveTo>
                  <a:lnTo>
                    <a:pt x="12543" y="0"/>
                  </a:lnTo>
                  <a:lnTo>
                    <a:pt x="12543" y="832067"/>
                  </a:lnTo>
                  <a:lnTo>
                    <a:pt x="0" y="832067"/>
                  </a:lnTo>
                  <a:close/>
                </a:path>
              </a:pathLst>
            </a:custGeom>
            <a:solidFill>
              <a:srgbClr val="5E17EB"/>
            </a:solidFill>
            <a:ln cap="sq">
              <a:noFill/>
              <a:prstDash val="solid"/>
              <a:miter/>
            </a:ln>
          </p:spPr>
        </p:sp>
        <p:sp>
          <p:nvSpPr>
            <p:cNvPr id="38" name="TextBox 38"/>
            <p:cNvSpPr txBox="1"/>
            <p:nvPr/>
          </p:nvSpPr>
          <p:spPr>
            <a:xfrm>
              <a:off x="0" y="-19050"/>
              <a:ext cx="12543" cy="851117"/>
            </a:xfrm>
            <a:prstGeom prst="rect">
              <a:avLst/>
            </a:prstGeom>
          </p:spPr>
          <p:txBody>
            <a:bodyPr lIns="50800" tIns="50800" rIns="50800" bIns="50800" rtlCol="0" anchor="ctr"/>
            <a:lstStyle/>
            <a:p>
              <a:pPr marL="0" lvl="0" indent="0" algn="ctr">
                <a:lnSpc>
                  <a:spcPts val="2859"/>
                </a:lnSpc>
                <a:spcBef>
                  <a:spcPct val="0"/>
                </a:spcBef>
              </a:pPr>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1343</Words>
  <Application>Microsoft Office PowerPoint</Application>
  <PresentationFormat>Custom</PresentationFormat>
  <Paragraphs>247</Paragraphs>
  <Slides>28</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28</vt:i4>
      </vt:variant>
    </vt:vector>
  </HeadingPairs>
  <TitlesOfParts>
    <vt:vector size="42" baseType="lpstr">
      <vt:lpstr>Canva Sans Bold</vt:lpstr>
      <vt:lpstr>Montserrat Bold</vt:lpstr>
      <vt:lpstr>TT Hoves Bold</vt:lpstr>
      <vt:lpstr>Arial Bold</vt:lpstr>
      <vt:lpstr>Canva Sans</vt:lpstr>
      <vt:lpstr>TT Hoves</vt:lpstr>
      <vt:lpstr>Poppins</vt:lpstr>
      <vt:lpstr>Open Sauce Bold</vt:lpstr>
      <vt:lpstr>Arial</vt:lpstr>
      <vt:lpstr>Open Sauce</vt:lpstr>
      <vt:lpstr>Calibri</vt:lpstr>
      <vt:lpstr>Poppins Bold</vt:lpstr>
      <vt:lpstr>Alike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FlixiFy</dc:title>
  <cp:lastModifiedBy>Kashyap Gajera</cp:lastModifiedBy>
  <cp:revision>1</cp:revision>
  <dcterms:created xsi:type="dcterms:W3CDTF">2006-08-16T00:00:00Z</dcterms:created>
  <dcterms:modified xsi:type="dcterms:W3CDTF">2025-09-02T17:02:09Z</dcterms:modified>
  <dc:identifier>DAGjqefoVOM</dc:identifier>
</cp:coreProperties>
</file>